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306" r:id="rId2"/>
    <p:sldId id="371" r:id="rId3"/>
    <p:sldId id="584" r:id="rId4"/>
    <p:sldId id="520" r:id="rId5"/>
    <p:sldId id="521" r:id="rId6"/>
    <p:sldId id="522" r:id="rId7"/>
    <p:sldId id="523" r:id="rId8"/>
    <p:sldId id="585" r:id="rId9"/>
    <p:sldId id="524" r:id="rId10"/>
    <p:sldId id="525" r:id="rId11"/>
    <p:sldId id="526" r:id="rId12"/>
    <p:sldId id="527" r:id="rId13"/>
    <p:sldId id="586" r:id="rId14"/>
    <p:sldId id="528" r:id="rId15"/>
    <p:sldId id="529" r:id="rId16"/>
    <p:sldId id="530" r:id="rId17"/>
    <p:sldId id="531" r:id="rId18"/>
    <p:sldId id="532" r:id="rId19"/>
    <p:sldId id="533" r:id="rId20"/>
    <p:sldId id="534" r:id="rId21"/>
    <p:sldId id="587" r:id="rId22"/>
    <p:sldId id="535" r:id="rId23"/>
    <p:sldId id="536" r:id="rId24"/>
    <p:sldId id="537" r:id="rId25"/>
    <p:sldId id="538" r:id="rId26"/>
    <p:sldId id="539" r:id="rId27"/>
    <p:sldId id="540" r:id="rId28"/>
    <p:sldId id="541" r:id="rId29"/>
    <p:sldId id="542" r:id="rId30"/>
    <p:sldId id="543" r:id="rId31"/>
    <p:sldId id="544" r:id="rId32"/>
    <p:sldId id="545" r:id="rId33"/>
    <p:sldId id="546" r:id="rId34"/>
    <p:sldId id="547" r:id="rId35"/>
    <p:sldId id="548" r:id="rId36"/>
    <p:sldId id="549" r:id="rId37"/>
    <p:sldId id="550" r:id="rId38"/>
    <p:sldId id="588" r:id="rId39"/>
  </p:sldIdLst>
  <p:sldSz cx="24384000" cy="13716000"/>
  <p:notesSz cx="6858000" cy="9144000"/>
  <p:defaultTextStyle>
    <a:lvl1pPr algn="ctr" defTabSz="825500">
      <a:defRPr sz="5800">
        <a:latin typeface="+mn-lt"/>
        <a:ea typeface="+mn-ea"/>
        <a:cs typeface="+mn-cs"/>
        <a:sym typeface="Gill Sans"/>
      </a:defRPr>
    </a:lvl1pPr>
    <a:lvl2pPr indent="342900" algn="ctr" defTabSz="825500">
      <a:defRPr sz="5800">
        <a:latin typeface="+mn-lt"/>
        <a:ea typeface="+mn-ea"/>
        <a:cs typeface="+mn-cs"/>
        <a:sym typeface="Gill Sans"/>
      </a:defRPr>
    </a:lvl2pPr>
    <a:lvl3pPr indent="685800" algn="ctr" defTabSz="825500">
      <a:defRPr sz="5800">
        <a:latin typeface="+mn-lt"/>
        <a:ea typeface="+mn-ea"/>
        <a:cs typeface="+mn-cs"/>
        <a:sym typeface="Gill Sans"/>
      </a:defRPr>
    </a:lvl3pPr>
    <a:lvl4pPr indent="1028700" algn="ctr" defTabSz="825500">
      <a:defRPr sz="5800">
        <a:latin typeface="+mn-lt"/>
        <a:ea typeface="+mn-ea"/>
        <a:cs typeface="+mn-cs"/>
        <a:sym typeface="Gill Sans"/>
      </a:defRPr>
    </a:lvl4pPr>
    <a:lvl5pPr indent="1371600" algn="ctr" defTabSz="825500">
      <a:defRPr sz="5800">
        <a:latin typeface="+mn-lt"/>
        <a:ea typeface="+mn-ea"/>
        <a:cs typeface="+mn-cs"/>
        <a:sym typeface="Gill Sans"/>
      </a:defRPr>
    </a:lvl5pPr>
    <a:lvl6pPr indent="1714500" algn="ctr" defTabSz="825500">
      <a:defRPr sz="5800">
        <a:latin typeface="+mn-lt"/>
        <a:ea typeface="+mn-ea"/>
        <a:cs typeface="+mn-cs"/>
        <a:sym typeface="Gill Sans"/>
      </a:defRPr>
    </a:lvl6pPr>
    <a:lvl7pPr indent="2057400" algn="ctr" defTabSz="825500">
      <a:defRPr sz="5800">
        <a:latin typeface="+mn-lt"/>
        <a:ea typeface="+mn-ea"/>
        <a:cs typeface="+mn-cs"/>
        <a:sym typeface="Gill Sans"/>
      </a:defRPr>
    </a:lvl7pPr>
    <a:lvl8pPr indent="2400300" algn="ctr" defTabSz="825500">
      <a:defRPr sz="5800">
        <a:latin typeface="+mn-lt"/>
        <a:ea typeface="+mn-ea"/>
        <a:cs typeface="+mn-cs"/>
        <a:sym typeface="Gill Sans"/>
      </a:defRPr>
    </a:lvl8pPr>
    <a:lvl9pPr indent="2743200" algn="ctr" defTabSz="825500">
      <a:defRPr sz="5800"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2052" userDrawn="1">
          <p15:clr>
            <a:srgbClr val="A4A3A4"/>
          </p15:clr>
        </p15:guide>
        <p15:guide id="2" pos="7680">
          <p15:clr>
            <a:srgbClr val="A4A3A4"/>
          </p15:clr>
        </p15:guide>
        <p15:guide id="3" orient="horz" pos="4388" userDrawn="1">
          <p15:clr>
            <a:srgbClr val="A4A3A4"/>
          </p15:clr>
        </p15:guide>
        <p15:guide id="4" orient="horz" pos="2279" userDrawn="1">
          <p15:clr>
            <a:srgbClr val="A4A3A4"/>
          </p15:clr>
        </p15:guide>
        <p15:guide id="5" orient="horz" pos="6656" userDrawn="1">
          <p15:clr>
            <a:srgbClr val="A4A3A4"/>
          </p15:clr>
        </p15:guide>
        <p15:guide id="6" pos="14439" userDrawn="1">
          <p15:clr>
            <a:srgbClr val="A4A3A4"/>
          </p15:clr>
        </p15:guide>
        <p15:guide id="7" pos="876" userDrawn="1">
          <p15:clr>
            <a:srgbClr val="A4A3A4"/>
          </p15:clr>
        </p15:guide>
        <p15:guide id="8" pos="7929" userDrawn="1">
          <p15:clr>
            <a:srgbClr val="A4A3A4"/>
          </p15:clr>
        </p15:guide>
        <p15:guide id="9" pos="7453" userDrawn="1">
          <p15:clr>
            <a:srgbClr val="A4A3A4"/>
          </p15:clr>
        </p15:guide>
        <p15:guide id="10" pos="407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wa PL" initials="EP" lastIdx="4" clrIdx="0">
    <p:extLst/>
  </p:cmAuthor>
  <p:cmAuthor id="2" name="Zielony" initials="Z" lastIdx="17" clrIdx="1">
    <p:extLst/>
  </p:cmAuthor>
  <p:cmAuthor id="3" name="Rafał Wlaź" initials="RW" lastIdx="1" clrIdx="2">
    <p:extLst/>
  </p:cmAuthor>
  <p:cmAuthor id="4" name="Rafał Wlaź" initials="RW [2]" lastIdx="1" clrIdx="3">
    <p:extLst/>
  </p:cmAuthor>
  <p:cmAuthor id="5" name="Rafał Wlaź" initials="RW [3]" lastIdx="1" clrIdx="4">
    <p:extLst/>
  </p:cmAuthor>
  <p:cmAuthor id="6" name="Rafał Wlaź" initials="RW [4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A9A7"/>
    <a:srgbClr val="F88266"/>
    <a:srgbClr val="37475D"/>
    <a:srgbClr val="D156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Bez stylu, siatka tabeli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Styl jasny 3 — Ak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73" autoAdjust="0"/>
    <p:restoredTop sz="93650" autoAdjust="0"/>
  </p:normalViewPr>
  <p:slideViewPr>
    <p:cSldViewPr snapToGrid="0">
      <p:cViewPr varScale="1">
        <p:scale>
          <a:sx n="34" d="100"/>
          <a:sy n="34" d="100"/>
        </p:scale>
        <p:origin x="120" y="302"/>
      </p:cViewPr>
      <p:guideLst>
        <p:guide orient="horz" pos="2052"/>
        <p:guide pos="7680"/>
        <p:guide orient="horz" pos="4388"/>
        <p:guide orient="horz" pos="2279"/>
        <p:guide orient="horz" pos="6656"/>
        <p:guide pos="14439"/>
        <p:guide pos="876"/>
        <p:guide pos="7929"/>
        <p:guide pos="7453"/>
        <p:guide pos="407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6" dt="2016-05-19T14:13:15.441" idx="1">
    <p:pos x="11481" y="6009"/>
    <p:text>brakowało dolara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08224B-DBF2-4E31-A6F8-E6D9B50D6715}" type="datetimeFigureOut">
              <a:rPr lang="en-US" smtClean="0"/>
              <a:pPr/>
              <a:t>11/28/2016</a:t>
            </a:fld>
            <a:endParaRPr lang="en-US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15232-CE5A-4C2E-9B4A-9C8ADE81B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3757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l-PL" dirty="0"/>
              <a:t>&lt;!DOCTYPE </a:t>
            </a:r>
            <a:r>
              <a:rPr lang="pl-PL" dirty="0" err="1"/>
              <a:t>html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html</a:t>
            </a:r>
            <a:r>
              <a:rPr lang="pl-PL" dirty="0"/>
              <a:t> </a:t>
            </a:r>
            <a:r>
              <a:rPr lang="pl-PL" dirty="0" err="1"/>
              <a:t>lang</a:t>
            </a:r>
            <a:r>
              <a:rPr lang="pl-PL" dirty="0"/>
              <a:t>="en"&gt;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    &lt;meta </a:t>
            </a:r>
            <a:r>
              <a:rPr lang="pl-PL" dirty="0" err="1"/>
              <a:t>charset</a:t>
            </a:r>
            <a:r>
              <a:rPr lang="pl-PL" dirty="0"/>
              <a:t>="UTF-8"&gt;</a:t>
            </a:r>
          </a:p>
          <a:p>
            <a:pPr lvl="0"/>
            <a:r>
              <a:rPr lang="pl-PL" dirty="0"/>
              <a:t>    &lt;</a:t>
            </a:r>
            <a:r>
              <a:rPr lang="pl-PL" dirty="0" err="1"/>
              <a:t>title</a:t>
            </a:r>
            <a:r>
              <a:rPr lang="pl-PL" dirty="0"/>
              <a:t>&gt;Tytuł dodany przez </a:t>
            </a:r>
            <a:r>
              <a:rPr lang="pl-PL" dirty="0" err="1"/>
              <a:t>shamy</a:t>
            </a:r>
            <a:r>
              <a:rPr lang="pl-PL" dirty="0"/>
              <a:t>&lt;/</a:t>
            </a:r>
            <a:r>
              <a:rPr lang="pl-PL" dirty="0" err="1"/>
              <a:t>title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&lt;body&gt;</a:t>
            </a:r>
          </a:p>
          <a:p>
            <a:pPr lvl="0"/>
            <a:r>
              <a:rPr lang="pl-PL" dirty="0"/>
              <a:t>&lt;/body&gt;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html</a:t>
            </a:r>
            <a:r>
              <a:rPr lang="pl-PL" dirty="0"/>
              <a:t>&gt;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887368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825500">
      <a:defRPr sz="2200">
        <a:solidFill>
          <a:schemeClr val="accent4">
            <a:lumMod val="60000"/>
            <a:lumOff val="40000"/>
          </a:schemeClr>
        </a:solidFill>
        <a:latin typeface="Lucida Grande"/>
        <a:ea typeface="Lucida Grande"/>
        <a:cs typeface="Lucida Grande"/>
        <a:sym typeface="Lucida Grande"/>
      </a:defRPr>
    </a:lvl1pPr>
    <a:lvl2pPr indent="228600" defTabSz="825500">
      <a:defRPr sz="2200">
        <a:latin typeface="Lucida Grande"/>
        <a:ea typeface="Lucida Grande"/>
        <a:cs typeface="Lucida Grande"/>
        <a:sym typeface="Lucida Grande"/>
      </a:defRPr>
    </a:lvl2pPr>
    <a:lvl3pPr indent="457200" defTabSz="825500">
      <a:defRPr sz="2200">
        <a:latin typeface="Lucida Grande"/>
        <a:ea typeface="Lucida Grande"/>
        <a:cs typeface="Lucida Grande"/>
        <a:sym typeface="Lucida Grande"/>
      </a:defRPr>
    </a:lvl3pPr>
    <a:lvl4pPr indent="685800" defTabSz="825500">
      <a:defRPr sz="2200">
        <a:latin typeface="Lucida Grande"/>
        <a:ea typeface="Lucida Grande"/>
        <a:cs typeface="Lucida Grande"/>
        <a:sym typeface="Lucida Grande"/>
      </a:defRPr>
    </a:lvl4pPr>
    <a:lvl5pPr indent="914400" defTabSz="825500">
      <a:defRPr sz="2200">
        <a:latin typeface="Lucida Grande"/>
        <a:ea typeface="Lucida Grande"/>
        <a:cs typeface="Lucida Grande"/>
        <a:sym typeface="Lucida Grande"/>
      </a:defRPr>
    </a:lvl5pPr>
    <a:lvl6pPr indent="1143000" defTabSz="825500">
      <a:defRPr sz="2200">
        <a:latin typeface="Lucida Grande"/>
        <a:ea typeface="Lucida Grande"/>
        <a:cs typeface="Lucida Grande"/>
        <a:sym typeface="Lucida Grande"/>
      </a:defRPr>
    </a:lvl6pPr>
    <a:lvl7pPr indent="1371600" defTabSz="825500">
      <a:defRPr sz="2200">
        <a:latin typeface="Lucida Grande"/>
        <a:ea typeface="Lucida Grande"/>
        <a:cs typeface="Lucida Grande"/>
        <a:sym typeface="Lucida Grande"/>
      </a:defRPr>
    </a:lvl7pPr>
    <a:lvl8pPr indent="1600200" defTabSz="825500">
      <a:defRPr sz="2200">
        <a:latin typeface="Lucida Grande"/>
        <a:ea typeface="Lucida Grande"/>
        <a:cs typeface="Lucida Grande"/>
        <a:sym typeface="Lucida Grande"/>
      </a:defRPr>
    </a:lvl8pPr>
    <a:lvl9pPr indent="1828800" defTabSz="8255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-title-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377461" y="4686788"/>
            <a:ext cx="21031200" cy="2651125"/>
          </a:xfrm>
          <a:prstGeom prst="rect">
            <a:avLst/>
          </a:prstGeom>
          <a:ln>
            <a:noFill/>
          </a:ln>
        </p:spPr>
        <p:txBody>
          <a:bodyPr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lvl1pPr>
              <a:defRPr sz="15000" b="1">
                <a:ln w="25400" cap="rnd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</a:ln>
                <a:noFill/>
                <a:effectLst/>
              </a:defRPr>
            </a:lvl1pPr>
          </a:lstStyle>
          <a:p>
            <a:r>
              <a:rPr lang="pl-PL" dirty="0"/>
              <a:t>TYTUŁ PREZENTACJI</a:t>
            </a:r>
          </a:p>
        </p:txBody>
      </p:sp>
      <p:sp>
        <p:nvSpPr>
          <p:cNvPr id="10" name="Dowolny kształt 9"/>
          <p:cNvSpPr/>
          <p:nvPr userDrawn="1"/>
        </p:nvSpPr>
        <p:spPr>
          <a:xfrm>
            <a:off x="-990899" y="7337913"/>
            <a:ext cx="25374899" cy="2263444"/>
          </a:xfrm>
          <a:custGeom>
            <a:avLst/>
            <a:gdLst>
              <a:gd name="connsiteX0" fmla="*/ 0 w 25048834"/>
              <a:gd name="connsiteY0" fmla="*/ 514195 h 2263444"/>
              <a:gd name="connsiteX1" fmla="*/ 5507665 w 25048834"/>
              <a:gd name="connsiteY1" fmla="*/ 2257935 h 2263444"/>
              <a:gd name="connsiteX2" fmla="*/ 13694734 w 25048834"/>
              <a:gd name="connsiteY2" fmla="*/ 3832 h 2263444"/>
              <a:gd name="connsiteX3" fmla="*/ 23455423 w 25048834"/>
              <a:gd name="connsiteY3" fmla="*/ 1705042 h 2263444"/>
              <a:gd name="connsiteX4" fmla="*/ 24922716 w 25048834"/>
              <a:gd name="connsiteY4" fmla="*/ 1173414 h 226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48834" h="2263444">
                <a:moveTo>
                  <a:pt x="0" y="514195"/>
                </a:moveTo>
                <a:cubicBezTo>
                  <a:pt x="1612604" y="1428595"/>
                  <a:pt x="3225209" y="2342996"/>
                  <a:pt x="5507665" y="2257935"/>
                </a:cubicBezTo>
                <a:cubicBezTo>
                  <a:pt x="7790121" y="2172875"/>
                  <a:pt x="10703441" y="95981"/>
                  <a:pt x="13694734" y="3832"/>
                </a:cubicBezTo>
                <a:cubicBezTo>
                  <a:pt x="16686027" y="-88317"/>
                  <a:pt x="21584093" y="1510112"/>
                  <a:pt x="23455423" y="1705042"/>
                </a:cubicBezTo>
                <a:cubicBezTo>
                  <a:pt x="25326753" y="1899972"/>
                  <a:pt x="25124734" y="1536693"/>
                  <a:pt x="24922716" y="1173414"/>
                </a:cubicBezTo>
              </a:path>
            </a:pathLst>
          </a:custGeom>
          <a:noFill/>
          <a:ln w="10160" cap="flat">
            <a:solidFill>
              <a:schemeClr val="bg1">
                <a:lumMod val="85000"/>
                <a:alpha val="32000"/>
              </a:schemeClr>
            </a:solidFill>
            <a:prstDash val="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" name="Symbol zastępczy tekstu 10"/>
          <p:cNvSpPr>
            <a:spLocks noGrp="1"/>
          </p:cNvSpPr>
          <p:nvPr>
            <p:ph type="body" sz="quarter" idx="13" hasCustomPrompt="1"/>
          </p:nvPr>
        </p:nvSpPr>
        <p:spPr>
          <a:xfrm>
            <a:off x="1377461" y="7761749"/>
            <a:ext cx="21031199" cy="101566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6000" b="0" spc="150" baseline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pl-PL" dirty="0" err="1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47411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-title-image-dark">
    <p:bg>
      <p:bgPr>
        <a:blipFill dpi="0" rotWithShape="1">
          <a:blip r:embed="rId2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olny kształt 9"/>
          <p:cNvSpPr/>
          <p:nvPr userDrawn="1"/>
        </p:nvSpPr>
        <p:spPr>
          <a:xfrm>
            <a:off x="0" y="11452556"/>
            <a:ext cx="25374899" cy="2263444"/>
          </a:xfrm>
          <a:custGeom>
            <a:avLst/>
            <a:gdLst>
              <a:gd name="connsiteX0" fmla="*/ 0 w 25048834"/>
              <a:gd name="connsiteY0" fmla="*/ 514195 h 2263444"/>
              <a:gd name="connsiteX1" fmla="*/ 5507665 w 25048834"/>
              <a:gd name="connsiteY1" fmla="*/ 2257935 h 2263444"/>
              <a:gd name="connsiteX2" fmla="*/ 13694734 w 25048834"/>
              <a:gd name="connsiteY2" fmla="*/ 3832 h 2263444"/>
              <a:gd name="connsiteX3" fmla="*/ 23455423 w 25048834"/>
              <a:gd name="connsiteY3" fmla="*/ 1705042 h 2263444"/>
              <a:gd name="connsiteX4" fmla="*/ 24922716 w 25048834"/>
              <a:gd name="connsiteY4" fmla="*/ 1173414 h 226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48834" h="2263444">
                <a:moveTo>
                  <a:pt x="0" y="514195"/>
                </a:moveTo>
                <a:cubicBezTo>
                  <a:pt x="1612604" y="1428595"/>
                  <a:pt x="3225209" y="2342996"/>
                  <a:pt x="5507665" y="2257935"/>
                </a:cubicBezTo>
                <a:cubicBezTo>
                  <a:pt x="7790121" y="2172875"/>
                  <a:pt x="10703441" y="95981"/>
                  <a:pt x="13694734" y="3832"/>
                </a:cubicBezTo>
                <a:cubicBezTo>
                  <a:pt x="16686027" y="-88317"/>
                  <a:pt x="21584093" y="1510112"/>
                  <a:pt x="23455423" y="1705042"/>
                </a:cubicBezTo>
                <a:cubicBezTo>
                  <a:pt x="25326753" y="1899972"/>
                  <a:pt x="25124734" y="1536693"/>
                  <a:pt x="24922716" y="1173414"/>
                </a:cubicBezTo>
              </a:path>
            </a:pathLst>
          </a:custGeom>
          <a:noFill/>
          <a:ln w="10160" cap="flat">
            <a:solidFill>
              <a:schemeClr val="bg1"/>
            </a:solidFill>
            <a:prstDash val="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Shape 120"/>
          <p:cNvSpPr/>
          <p:nvPr userDrawn="1"/>
        </p:nvSpPr>
        <p:spPr>
          <a:xfrm>
            <a:off x="14210912" y="1"/>
            <a:ext cx="10100930" cy="10100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25400">
            <a:solidFill>
              <a:schemeClr val="bg1"/>
            </a:solidFill>
            <a:prstDash val="dash"/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9" name="Shape 121"/>
          <p:cNvSpPr/>
          <p:nvPr userDrawn="1"/>
        </p:nvSpPr>
        <p:spPr>
          <a:xfrm>
            <a:off x="14880629" y="654034"/>
            <a:ext cx="8718966" cy="8718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286E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lnSpc>
                <a:spcPct val="130000"/>
              </a:lnSpc>
              <a:defRPr sz="1800"/>
            </a:pPr>
            <a:endParaRPr lang="en-US" sz="7200" b="1" cap="all" spc="0" dirty="0">
              <a:solidFill>
                <a:srgbClr val="FFFFFF"/>
              </a:solidFill>
              <a:latin typeface="+mj-lt"/>
              <a:ea typeface="Adelle Basic Bold"/>
              <a:cs typeface="Adelle Basic Bold"/>
              <a:sym typeface="Adelle Basic Bold"/>
            </a:endParaRPr>
          </a:p>
        </p:txBody>
      </p:sp>
      <p:pic>
        <p:nvPicPr>
          <p:cNvPr id="4" name="Obraz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336" y="10836683"/>
            <a:ext cx="3809524" cy="1231746"/>
          </a:xfrm>
          <a:prstGeom prst="rect">
            <a:avLst/>
          </a:prstGeom>
        </p:spPr>
      </p:pic>
      <p:sp>
        <p:nvSpPr>
          <p:cNvPr id="12" name="Tytuł 2"/>
          <p:cNvSpPr>
            <a:spLocks noGrp="1"/>
          </p:cNvSpPr>
          <p:nvPr>
            <p:ph type="title" hasCustomPrompt="1"/>
          </p:nvPr>
        </p:nvSpPr>
        <p:spPr>
          <a:xfrm>
            <a:off x="14593684" y="3337192"/>
            <a:ext cx="9292855" cy="3990604"/>
          </a:xfrm>
          <a:prstGeom prst="rect">
            <a:avLst/>
          </a:prstGeom>
        </p:spPr>
        <p:txBody>
          <a:bodyPr/>
          <a:lstStyle>
            <a:lvl1pPr>
              <a:defRPr sz="9000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Tytuł </a:t>
            </a:r>
            <a:br>
              <a:rPr lang="pl-PL" dirty="0"/>
            </a:br>
            <a:r>
              <a:rPr lang="pl-PL" dirty="0"/>
              <a:t>prezentacji</a:t>
            </a:r>
          </a:p>
        </p:txBody>
      </p:sp>
    </p:spTree>
    <p:extLst>
      <p:ext uri="{BB962C8B-B14F-4D97-AF65-F5344CB8AC3E}">
        <p14:creationId xmlns:p14="http://schemas.microsoft.com/office/powerpoint/2010/main" val="273858014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-title-image-ligth">
    <p:bg>
      <p:bgPr>
        <a:blipFill dpi="0" rotWithShape="1">
          <a:blip r:embed="rId2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olny kształt 9"/>
          <p:cNvSpPr/>
          <p:nvPr userDrawn="1"/>
        </p:nvSpPr>
        <p:spPr>
          <a:xfrm>
            <a:off x="0" y="11452556"/>
            <a:ext cx="25374899" cy="2263444"/>
          </a:xfrm>
          <a:custGeom>
            <a:avLst/>
            <a:gdLst>
              <a:gd name="connsiteX0" fmla="*/ 0 w 25048834"/>
              <a:gd name="connsiteY0" fmla="*/ 514195 h 2263444"/>
              <a:gd name="connsiteX1" fmla="*/ 5507665 w 25048834"/>
              <a:gd name="connsiteY1" fmla="*/ 2257935 h 2263444"/>
              <a:gd name="connsiteX2" fmla="*/ 13694734 w 25048834"/>
              <a:gd name="connsiteY2" fmla="*/ 3832 h 2263444"/>
              <a:gd name="connsiteX3" fmla="*/ 23455423 w 25048834"/>
              <a:gd name="connsiteY3" fmla="*/ 1705042 h 2263444"/>
              <a:gd name="connsiteX4" fmla="*/ 24922716 w 25048834"/>
              <a:gd name="connsiteY4" fmla="*/ 1173414 h 226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48834" h="2263444">
                <a:moveTo>
                  <a:pt x="0" y="514195"/>
                </a:moveTo>
                <a:cubicBezTo>
                  <a:pt x="1612604" y="1428595"/>
                  <a:pt x="3225209" y="2342996"/>
                  <a:pt x="5507665" y="2257935"/>
                </a:cubicBezTo>
                <a:cubicBezTo>
                  <a:pt x="7790121" y="2172875"/>
                  <a:pt x="10703441" y="95981"/>
                  <a:pt x="13694734" y="3832"/>
                </a:cubicBezTo>
                <a:cubicBezTo>
                  <a:pt x="16686027" y="-88317"/>
                  <a:pt x="21584093" y="1510112"/>
                  <a:pt x="23455423" y="1705042"/>
                </a:cubicBezTo>
                <a:cubicBezTo>
                  <a:pt x="25326753" y="1899972"/>
                  <a:pt x="25124734" y="1536693"/>
                  <a:pt x="24922716" y="1173414"/>
                </a:cubicBezTo>
              </a:path>
            </a:pathLst>
          </a:custGeom>
          <a:noFill/>
          <a:ln w="10160" cap="flat">
            <a:solidFill>
              <a:schemeClr val="tx1">
                <a:lumMod val="65000"/>
                <a:lumOff val="35000"/>
              </a:schemeClr>
            </a:solidFill>
            <a:prstDash val="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Shape 120"/>
          <p:cNvSpPr/>
          <p:nvPr userDrawn="1"/>
        </p:nvSpPr>
        <p:spPr>
          <a:xfrm>
            <a:off x="14210912" y="1"/>
            <a:ext cx="10100930" cy="10100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25400">
            <a:solidFill>
              <a:schemeClr val="bg1">
                <a:lumMod val="50000"/>
              </a:schemeClr>
            </a:solidFill>
            <a:prstDash val="dash"/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2" name="Obraz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6614" y="1395773"/>
            <a:ext cx="3809524" cy="1231746"/>
          </a:xfrm>
          <a:prstGeom prst="rect">
            <a:avLst/>
          </a:prstGeom>
        </p:spPr>
      </p:pic>
      <p:sp>
        <p:nvSpPr>
          <p:cNvPr id="3" name="Tytuł 2"/>
          <p:cNvSpPr>
            <a:spLocks noGrp="1"/>
          </p:cNvSpPr>
          <p:nvPr>
            <p:ph type="title" hasCustomPrompt="1"/>
          </p:nvPr>
        </p:nvSpPr>
        <p:spPr>
          <a:xfrm>
            <a:off x="14614948" y="3979144"/>
            <a:ext cx="9292855" cy="3990604"/>
          </a:xfrm>
          <a:prstGeom prst="rect">
            <a:avLst/>
          </a:prstGeom>
        </p:spPr>
        <p:txBody>
          <a:bodyPr/>
          <a:lstStyle>
            <a:lvl1pPr>
              <a:defRPr sz="9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l-PL" dirty="0"/>
              <a:t>Tytuł </a:t>
            </a:r>
            <a:br>
              <a:rPr lang="pl-PL" dirty="0"/>
            </a:br>
            <a:r>
              <a:rPr lang="pl-PL" dirty="0"/>
              <a:t>prezentacji</a:t>
            </a:r>
          </a:p>
        </p:txBody>
      </p:sp>
    </p:spTree>
    <p:extLst>
      <p:ext uri="{BB962C8B-B14F-4D97-AF65-F5344CB8AC3E}">
        <p14:creationId xmlns:p14="http://schemas.microsoft.com/office/powerpoint/2010/main" val="855733630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lide 41">
    <p:bg>
      <p:bgPr>
        <a:solidFill>
          <a:srgbClr val="3548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wal 4"/>
          <p:cNvSpPr/>
          <p:nvPr userDrawn="1"/>
        </p:nvSpPr>
        <p:spPr>
          <a:xfrm>
            <a:off x="6535479" y="1201479"/>
            <a:ext cx="11313042" cy="1131304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5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" name="Shape 45"/>
          <p:cNvSpPr/>
          <p:nvPr userDrawn="1"/>
        </p:nvSpPr>
        <p:spPr>
          <a:xfrm>
            <a:off x="6146800" y="812799"/>
            <a:ext cx="12090400" cy="120904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1143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" name="Tytuł 2"/>
          <p:cNvSpPr>
            <a:spLocks noGrp="1"/>
          </p:cNvSpPr>
          <p:nvPr>
            <p:ph type="title" hasCustomPrompt="1"/>
          </p:nvPr>
        </p:nvSpPr>
        <p:spPr>
          <a:xfrm>
            <a:off x="6622889" y="5220513"/>
            <a:ext cx="11142921" cy="1626854"/>
          </a:xfrm>
          <a:prstGeom prst="rect">
            <a:avLst/>
          </a:prstGeom>
        </p:spPr>
        <p:txBody>
          <a:bodyPr/>
          <a:lstStyle>
            <a:lvl1pPr>
              <a:defRPr sz="8800" b="1" u="none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</a:defRPr>
            </a:lvl1pPr>
          </a:lstStyle>
          <a:p>
            <a:r>
              <a:rPr lang="pl-PL" dirty="0"/>
              <a:t>Nazwa tematu</a:t>
            </a:r>
          </a:p>
        </p:txBody>
      </p:sp>
      <p:sp>
        <p:nvSpPr>
          <p:cNvPr id="6" name="Symbol zastępczy tekstu 10"/>
          <p:cNvSpPr>
            <a:spLocks noGrp="1"/>
          </p:cNvSpPr>
          <p:nvPr>
            <p:ph type="body" sz="quarter" idx="14" hasCustomPrompt="1"/>
          </p:nvPr>
        </p:nvSpPr>
        <p:spPr>
          <a:xfrm>
            <a:off x="9399182" y="7540811"/>
            <a:ext cx="5784112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4800" b="0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pl-PL" dirty="0" err="1"/>
              <a:t>Subtitle</a:t>
            </a:r>
            <a:endParaRPr lang="en-US" dirty="0"/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3284" y="12653319"/>
            <a:ext cx="2402966" cy="7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95177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rPr/>
              <a:pPr lvl="0"/>
              <a:t>‹#›</a:t>
            </a:fld>
            <a:endParaRPr dirty="0"/>
          </a:p>
        </p:txBody>
      </p:sp>
      <p:pic>
        <p:nvPicPr>
          <p:cNvPr id="5" name="droppedImage.pdf"/>
          <p:cNvPicPr/>
          <p:nvPr userDrawn="1"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11518900" y="13042900"/>
            <a:ext cx="1346200" cy="13462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ytuł 1"/>
          <p:cNvSpPr>
            <a:spLocks noGrp="1"/>
          </p:cNvSpPr>
          <p:nvPr>
            <p:ph type="title" hasCustomPrompt="1"/>
          </p:nvPr>
        </p:nvSpPr>
        <p:spPr>
          <a:xfrm>
            <a:off x="2743200" y="730251"/>
            <a:ext cx="18727615" cy="1239226"/>
          </a:xfrm>
          <a:prstGeom prst="rect">
            <a:avLst/>
          </a:prstGeom>
        </p:spPr>
        <p:txBody>
          <a:bodyPr/>
          <a:lstStyle>
            <a:lvl1pPr>
              <a:defRPr lang="pl-PL" sz="8000" u="sng" dirty="0">
                <a:solidFill>
                  <a:srgbClr val="37475D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pl-PL" dirty="0"/>
              <a:t>TITLE</a:t>
            </a:r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4849" y="12685163"/>
            <a:ext cx="2367261" cy="765414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HTML">
    <p:bg>
      <p:bgPr>
        <a:solidFill>
          <a:srgbClr val="3548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0" hasCustomPrompt="1"/>
          </p:nvPr>
        </p:nvSpPr>
        <p:spPr>
          <a:xfrm>
            <a:off x="2127250" y="1458913"/>
            <a:ext cx="19853519" cy="10533062"/>
          </a:xfrm>
          <a:prstGeom prst="rect">
            <a:avLst/>
          </a:prstGeom>
        </p:spPr>
        <p:txBody>
          <a:bodyPr/>
          <a:lstStyle>
            <a:lvl1pPr marL="317500" indent="0">
              <a:buNone/>
              <a:defRPr lang="pl-PL" sz="4400" dirty="0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pl-PL" dirty="0"/>
              <a:t>&lt;!DOCTYPE </a:t>
            </a:r>
            <a:r>
              <a:rPr lang="pl-PL" dirty="0" err="1"/>
              <a:t>html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html</a:t>
            </a:r>
            <a:r>
              <a:rPr lang="pl-PL" dirty="0"/>
              <a:t> </a:t>
            </a:r>
            <a:r>
              <a:rPr lang="pl-PL" dirty="0" err="1"/>
              <a:t>lang</a:t>
            </a:r>
            <a:r>
              <a:rPr lang="pl-PL" dirty="0"/>
              <a:t>="en"&gt;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    &lt;meta </a:t>
            </a:r>
            <a:r>
              <a:rPr lang="pl-PL" dirty="0" err="1"/>
              <a:t>charset</a:t>
            </a:r>
            <a:r>
              <a:rPr lang="pl-PL" dirty="0"/>
              <a:t>="UTF-8"&gt;</a:t>
            </a:r>
          </a:p>
          <a:p>
            <a:pPr lvl="0"/>
            <a:r>
              <a:rPr lang="pl-PL" dirty="0"/>
              <a:t>    &lt;</a:t>
            </a:r>
            <a:r>
              <a:rPr lang="pl-PL" dirty="0" err="1"/>
              <a:t>title</a:t>
            </a:r>
            <a:r>
              <a:rPr lang="pl-PL" dirty="0"/>
              <a:t>&gt;Tytuł dodany przez </a:t>
            </a:r>
            <a:r>
              <a:rPr lang="pl-PL" dirty="0" err="1"/>
              <a:t>shamy</a:t>
            </a:r>
            <a:r>
              <a:rPr lang="pl-PL" dirty="0"/>
              <a:t>&lt;/</a:t>
            </a:r>
            <a:r>
              <a:rPr lang="pl-PL" dirty="0" err="1"/>
              <a:t>title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&lt;body&gt;</a:t>
            </a:r>
          </a:p>
          <a:p>
            <a:pPr lvl="0"/>
            <a:r>
              <a:rPr lang="pl-PL" dirty="0"/>
              <a:t>&lt;/body&gt;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html</a:t>
            </a:r>
            <a:r>
              <a:rPr lang="pl-PL" dirty="0"/>
              <a:t>&gt;</a:t>
            </a:r>
          </a:p>
        </p:txBody>
      </p:sp>
      <p:pic>
        <p:nvPicPr>
          <p:cNvPr id="3" name="Obraz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3284" y="12653319"/>
            <a:ext cx="2402966" cy="7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42377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sldNum" sz="quarter" idx="2"/>
          </p:nvPr>
        </p:nvSpPr>
        <p:spPr>
          <a:xfrm>
            <a:off x="11988800" y="13208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400">
                <a:solidFill>
                  <a:srgbClr val="A4A4A4"/>
                </a:solidFill>
              </a:defRPr>
            </a:lvl1pPr>
          </a:lstStyle>
          <a:p>
            <a:pPr lvl="0"/>
            <a:fld id="{86CB4B4D-7CA3-9044-876B-883B54F8677D}" type="slidenum">
              <a:rPr/>
              <a:pPr lvl="0"/>
              <a:t>‹#›</a:t>
            </a:fld>
            <a:endParaRPr/>
          </a:p>
        </p:txBody>
      </p:sp>
      <p:pic>
        <p:nvPicPr>
          <p:cNvPr id="3" name="Obraz 2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4849" y="12685163"/>
            <a:ext cx="2367261" cy="76541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2" r:id="rId2"/>
    <p:sldLayoutId id="2147483703" r:id="rId3"/>
    <p:sldLayoutId id="2147483701" r:id="rId4"/>
    <p:sldLayoutId id="2147483653" r:id="rId5"/>
    <p:sldLayoutId id="2147483699" r:id="rId6"/>
  </p:sldLayoutIdLst>
  <p:transition spd="med"/>
  <p:hf hdr="0" ftr="0" dt="0"/>
  <p:txStyles>
    <p:titleStyle>
      <a:lvl1pPr algn="ctr" defTabSz="825500">
        <a:defRPr sz="11800">
          <a:latin typeface="+mn-lt"/>
          <a:ea typeface="+mn-ea"/>
          <a:cs typeface="+mn-cs"/>
          <a:sym typeface="Gill Sans"/>
        </a:defRPr>
      </a:lvl1pPr>
      <a:lvl2pPr indent="228600" algn="ctr" defTabSz="825500">
        <a:defRPr sz="11800">
          <a:latin typeface="+mn-lt"/>
          <a:ea typeface="+mn-ea"/>
          <a:cs typeface="+mn-cs"/>
          <a:sym typeface="Gill Sans"/>
        </a:defRPr>
      </a:lvl2pPr>
      <a:lvl3pPr indent="457200" algn="ctr" defTabSz="825500">
        <a:defRPr sz="11800">
          <a:latin typeface="+mn-lt"/>
          <a:ea typeface="+mn-ea"/>
          <a:cs typeface="+mn-cs"/>
          <a:sym typeface="Gill Sans"/>
        </a:defRPr>
      </a:lvl3pPr>
      <a:lvl4pPr indent="685800" algn="ctr" defTabSz="825500">
        <a:defRPr sz="11800">
          <a:latin typeface="+mn-lt"/>
          <a:ea typeface="+mn-ea"/>
          <a:cs typeface="+mn-cs"/>
          <a:sym typeface="Gill Sans"/>
        </a:defRPr>
      </a:lvl4pPr>
      <a:lvl5pPr indent="914400" algn="ctr" defTabSz="825500">
        <a:defRPr sz="11800">
          <a:latin typeface="+mn-lt"/>
          <a:ea typeface="+mn-ea"/>
          <a:cs typeface="+mn-cs"/>
          <a:sym typeface="Gill Sans"/>
        </a:defRPr>
      </a:lvl5pPr>
      <a:lvl6pPr indent="1143000" algn="ctr" defTabSz="825500">
        <a:defRPr sz="11800">
          <a:latin typeface="+mn-lt"/>
          <a:ea typeface="+mn-ea"/>
          <a:cs typeface="+mn-cs"/>
          <a:sym typeface="Gill Sans"/>
        </a:defRPr>
      </a:lvl6pPr>
      <a:lvl7pPr indent="1371600" algn="ctr" defTabSz="825500">
        <a:defRPr sz="11800">
          <a:latin typeface="+mn-lt"/>
          <a:ea typeface="+mn-ea"/>
          <a:cs typeface="+mn-cs"/>
          <a:sym typeface="Gill Sans"/>
        </a:defRPr>
      </a:lvl7pPr>
      <a:lvl8pPr indent="1600200" algn="ctr" defTabSz="825500">
        <a:defRPr sz="11800">
          <a:latin typeface="+mn-lt"/>
          <a:ea typeface="+mn-ea"/>
          <a:cs typeface="+mn-cs"/>
          <a:sym typeface="Gill Sans"/>
        </a:defRPr>
      </a:lvl8pPr>
      <a:lvl9pPr indent="1828800" algn="ctr" defTabSz="825500">
        <a:defRPr sz="11800">
          <a:latin typeface="+mn-lt"/>
          <a:ea typeface="+mn-ea"/>
          <a:cs typeface="+mn-cs"/>
          <a:sym typeface="Gill Sans"/>
        </a:defRPr>
      </a:lvl9pPr>
    </p:titleStyle>
    <p:bodyStyle>
      <a:lvl1pPr marL="8890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1pPr>
      <a:lvl2pPr marL="13335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2pPr>
      <a:lvl3pPr marL="17780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3pPr>
      <a:lvl4pPr marL="22225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4pPr>
      <a:lvl5pPr marL="26670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5pPr>
      <a:lvl6pPr marL="30226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6pPr>
      <a:lvl7pPr marL="33782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7pPr>
      <a:lvl8pPr marL="37338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8pPr>
      <a:lvl9pPr marL="40894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9pPr>
    </p:bodyStyle>
    <p:otherStyle>
      <a:lvl1pPr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228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457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685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9144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11430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1371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600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828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phpunit.de/manual/current/en/appendixes.configuration.html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7" Type="http://schemas.openxmlformats.org/officeDocument/2006/relationships/slide" Target="slide21.xml"/><Relationship Id="rId2" Type="http://schemas.openxmlformats.org/officeDocument/2006/relationships/slide" Target="slide3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3.xml"/><Relationship Id="rId5" Type="http://schemas.openxmlformats.org/officeDocument/2006/relationships/slide" Target="slide8.xml"/><Relationship Id="rId4" Type="http://schemas.openxmlformats.org/officeDocument/2006/relationships/slide" Target="slide2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676400" y="5264441"/>
            <a:ext cx="21031200" cy="2644087"/>
          </a:xfrm>
        </p:spPr>
        <p:txBody>
          <a:bodyPr/>
          <a:lstStyle/>
          <a:p>
            <a:r>
              <a:rPr lang="pl-PL" dirty="0"/>
              <a:t>Testowanie w PHP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sz="quarter" idx="13"/>
          </p:nvPr>
        </p:nvSpPr>
        <p:spPr>
          <a:xfrm>
            <a:off x="1432325" y="9169925"/>
            <a:ext cx="21031199" cy="1015663"/>
          </a:xfrm>
        </p:spPr>
        <p:txBody>
          <a:bodyPr/>
          <a:lstStyle/>
          <a:p>
            <a:r>
              <a:rPr lang="pl-PL"/>
              <a:t>v.1.3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5043799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10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Możliwy </a:t>
            </a:r>
            <a:r>
              <a:rPr lang="pl-PL" dirty="0" err="1"/>
              <a:t>output</a:t>
            </a:r>
            <a:r>
              <a:rPr lang="pl-PL" dirty="0"/>
              <a:t> z testów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40988" cy="1200329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Nasze testy mogą zwrócić w konsoli następujące wartości: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9" y="3579758"/>
            <a:ext cx="10406062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200" b="1" dirty="0">
                <a:solidFill>
                  <a:srgbClr val="7030A0"/>
                </a:solidFill>
                <a:cs typeface="Consolas" panose="020B0609020204030204" pitchFamily="49" charset="0"/>
              </a:rPr>
              <a:t>public </a:t>
            </a:r>
            <a:r>
              <a:rPr lang="pl-PL" sz="3200" b="1" dirty="0" err="1">
                <a:solidFill>
                  <a:srgbClr val="7030A0"/>
                </a:solidFill>
                <a:cs typeface="Consolas" panose="020B0609020204030204" pitchFamily="49" charset="0"/>
              </a:rPr>
              <a:t>function</a:t>
            </a:r>
            <a:r>
              <a:rPr lang="pl-PL" sz="3200" b="1" dirty="0">
                <a:solidFill>
                  <a:srgbClr val="7030A0"/>
                </a:solidFill>
                <a:cs typeface="Consolas" panose="020B0609020204030204" pitchFamily="49" charset="0"/>
              </a:rPr>
              <a:t> </a:t>
            </a:r>
            <a:r>
              <a:rPr lang="pl-PL" sz="32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testSkipped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 </a:t>
            </a:r>
          </a:p>
          <a:p>
            <a:pPr marL="0" indent="0" algn="l">
              <a:buNone/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{ </a:t>
            </a:r>
          </a:p>
          <a:p>
            <a:pPr marL="0" indent="0" algn="l">
              <a:buNone/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$this-&gt;</a:t>
            </a:r>
            <a:r>
              <a:rPr lang="en-US" sz="32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markTestSkipped</a:t>
            </a:r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endParaRPr lang="pl-PL" sz="32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</a:t>
            </a:r>
            <a:r>
              <a:rPr lang="en-US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Test chwilowo wyłączony</a:t>
            </a:r>
            <a:r>
              <a:rPr lang="en-US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endParaRPr lang="pl-PL" sz="3200" b="1" dirty="0">
              <a:solidFill>
                <a:schemeClr val="accent6"/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  <a:tabLst>
                <a:tab pos="371475" algn="l"/>
              </a:tabLst>
            </a:pP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	</a:t>
            </a:r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 </a:t>
            </a:r>
            <a:endParaRPr lang="pl-PL" sz="32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 </a:t>
            </a:r>
          </a:p>
          <a:p>
            <a:pPr marL="0" indent="0" algn="l">
              <a:buNone/>
            </a:pPr>
            <a:endParaRPr lang="pl-PL" sz="32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pl-PL" sz="3200" b="1" dirty="0">
                <a:solidFill>
                  <a:srgbClr val="7030A0"/>
                </a:solidFill>
                <a:cs typeface="Consolas" panose="020B0609020204030204" pitchFamily="49" charset="0"/>
              </a:rPr>
              <a:t>public </a:t>
            </a:r>
            <a:r>
              <a:rPr lang="pl-PL" sz="3200" b="1" dirty="0" err="1">
                <a:solidFill>
                  <a:srgbClr val="7030A0"/>
                </a:solidFill>
                <a:cs typeface="Consolas" panose="020B0609020204030204" pitchFamily="49" charset="0"/>
              </a:rPr>
              <a:t>function</a:t>
            </a:r>
            <a:r>
              <a:rPr lang="pl-PL" sz="3200" b="1" dirty="0">
                <a:solidFill>
                  <a:srgbClr val="7030A0"/>
                </a:solidFill>
                <a:cs typeface="Consolas" panose="020B0609020204030204" pitchFamily="49" charset="0"/>
              </a:rPr>
              <a:t> </a:t>
            </a:r>
            <a:r>
              <a:rPr lang="pl-PL" sz="32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testIncomplete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 </a:t>
            </a:r>
          </a:p>
          <a:p>
            <a:pPr marL="0" indent="0" algn="l">
              <a:buNone/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{ </a:t>
            </a:r>
          </a:p>
          <a:p>
            <a:pPr marL="0" indent="0" algn="l">
              <a:buNone/>
              <a:tabLst>
                <a:tab pos="444500" algn="l"/>
              </a:tabLst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$this-&gt;</a:t>
            </a:r>
            <a:r>
              <a:rPr lang="en-US" sz="32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markTestIncomplete</a:t>
            </a:r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b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</a:b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	</a:t>
            </a:r>
            <a:r>
              <a:rPr lang="en-US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Test nieskończony</a:t>
            </a:r>
            <a:r>
              <a:rPr lang="en-US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b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</a:b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	</a:t>
            </a:r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 </a:t>
            </a:r>
          </a:p>
          <a:p>
            <a:pPr marL="0" indent="0" algn="l">
              <a:buNone/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 </a:t>
            </a:r>
          </a:p>
        </p:txBody>
      </p:sp>
      <p:graphicFrame>
        <p:nvGraphicFramePr>
          <p:cNvPr id="7" name="Tabe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158576"/>
              </p:ext>
            </p:extLst>
          </p:nvPr>
        </p:nvGraphicFramePr>
        <p:xfrm>
          <a:off x="1390650" y="4818242"/>
          <a:ext cx="10406060" cy="4501224"/>
        </p:xfrm>
        <a:graphic>
          <a:graphicData uri="http://schemas.openxmlformats.org/drawingml/2006/table">
            <a:tbl>
              <a:tblPr bandRow="1">
                <a:tableStyleId>{BC89EF96-8CEA-46FF-86C4-4CE0E7609802}</a:tableStyleId>
              </a:tblPr>
              <a:tblGrid>
                <a:gridCol w="1228982">
                  <a:extLst>
                    <a:ext uri="{9D8B030D-6E8A-4147-A177-3AD203B41FA5}">
                      <a16:colId xmlns:a16="http://schemas.microsoft.com/office/drawing/2014/main" val="3513222230"/>
                    </a:ext>
                  </a:extLst>
                </a:gridCol>
                <a:gridCol w="9177078">
                  <a:extLst>
                    <a:ext uri="{9D8B030D-6E8A-4147-A177-3AD203B41FA5}">
                      <a16:colId xmlns:a16="http://schemas.microsoft.com/office/drawing/2014/main" val="241937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sz="3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Test przeszedł pozytywnie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873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Consolas" panose="020B0609020204030204" pitchFamily="49" charset="0"/>
                        </a:rPr>
                        <a:t>F</a:t>
                      </a:r>
                      <a:endParaRPr lang="pl-PL" sz="3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Któraś z asercji nie została spełniona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811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Podczas wykonywania testu został wywołany błąd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011736"/>
                  </a:ext>
                </a:extLst>
              </a:tr>
              <a:tr h="843624">
                <a:tc>
                  <a:txBody>
                    <a:bodyPr/>
                    <a:lstStyle/>
                    <a:p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Test został pominięty (</a:t>
                      </a:r>
                      <a:r>
                        <a:rPr lang="pl-PL" sz="36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skipped</a:t>
                      </a:r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82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Test został oznaczony jako nieskończony (</a:t>
                      </a:r>
                      <a:r>
                        <a:rPr lang="pl-PL" sz="36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incomplete</a:t>
                      </a:r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128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428552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11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Najważniejsze opcje konsolowe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8420"/>
            <a:ext cx="1044098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Komenda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ma wiele opcji, które można dodatkowo włączyć z poziomu konsoli.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Najważniejsze z nich są podane w tabeli.</a:t>
            </a:r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314294"/>
              </p:ext>
            </p:extLst>
          </p:nvPr>
        </p:nvGraphicFramePr>
        <p:xfrm>
          <a:off x="1390649" y="6222131"/>
          <a:ext cx="10440989" cy="3566160"/>
        </p:xfrm>
        <a:graphic>
          <a:graphicData uri="http://schemas.openxmlformats.org/drawingml/2006/table">
            <a:tbl>
              <a:tblPr bandRow="1">
                <a:tableStyleId>{BC89EF96-8CEA-46FF-86C4-4CE0E7609802}</a:tableStyleId>
              </a:tblPr>
              <a:tblGrid>
                <a:gridCol w="2477966">
                  <a:extLst>
                    <a:ext uri="{9D8B030D-6E8A-4147-A177-3AD203B41FA5}">
                      <a16:colId xmlns:a16="http://schemas.microsoft.com/office/drawing/2014/main" val="3513222230"/>
                    </a:ext>
                  </a:extLst>
                </a:gridCol>
                <a:gridCol w="7963023">
                  <a:extLst>
                    <a:ext uri="{9D8B030D-6E8A-4147-A177-3AD203B41FA5}">
                      <a16:colId xmlns:a16="http://schemas.microsoft.com/office/drawing/2014/main" val="241937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6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--</a:t>
                      </a:r>
                      <a:r>
                        <a:rPr lang="pl-PL" sz="3600" b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help</a:t>
                      </a:r>
                      <a:endParaRPr lang="pl-PL" sz="3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Wyświetla</a:t>
                      </a:r>
                      <a:r>
                        <a:rPr lang="pl-PL" sz="360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pomoc</a:t>
                      </a:r>
                      <a:endParaRPr lang="pl-PL" sz="3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873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Consolas" panose="020B0609020204030204" pitchFamily="49" charset="0"/>
                        </a:rPr>
                        <a:t>--log-</a:t>
                      </a:r>
                      <a:r>
                        <a:rPr lang="pl-PL" sz="36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Consolas" panose="020B0609020204030204" pitchFamily="49" charset="0"/>
                        </a:rPr>
                        <a:t>junit</a:t>
                      </a:r>
                      <a:b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Consolas" panose="020B0609020204030204" pitchFamily="49" charset="0"/>
                        </a:rPr>
                      </a:br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Consolas" panose="020B0609020204030204" pitchFamily="49" charset="0"/>
                        </a:rPr>
                        <a:t>--log-</a:t>
                      </a:r>
                      <a:r>
                        <a:rPr lang="pl-PL" sz="36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Consolas" panose="020B0609020204030204" pitchFamily="49" charset="0"/>
                        </a:rPr>
                        <a:t>json</a:t>
                      </a:r>
                      <a:endParaRPr lang="pl-PL" sz="3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Wypisanie </a:t>
                      </a:r>
                      <a:r>
                        <a:rPr lang="pl-PL" sz="36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outputu</a:t>
                      </a:r>
                      <a:r>
                        <a:rPr lang="pl-PL" sz="360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br>
                        <a:rPr lang="pl-PL" sz="360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</a:br>
                      <a:r>
                        <a:rPr lang="pl-PL" sz="360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 podanym formacie</a:t>
                      </a:r>
                      <a:endParaRPr lang="pl-PL" sz="3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  <a:p>
                      <a:pPr algn="l"/>
                      <a:endParaRPr lang="pl-PL" sz="3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011736"/>
                  </a:ext>
                </a:extLst>
              </a:tr>
              <a:tr h="843624">
                <a:tc>
                  <a:txBody>
                    <a:bodyPr/>
                    <a:lstStyle/>
                    <a:p>
                      <a:pPr algn="l"/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Consolas" panose="020B0609020204030204" pitchFamily="49" charset="0"/>
                        </a:rPr>
                        <a:t>--</a:t>
                      </a:r>
                      <a:r>
                        <a:rPr lang="pl-PL" sz="36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Consolas" panose="020B0609020204030204" pitchFamily="49" charset="0"/>
                        </a:rPr>
                        <a:t>testsuite</a:t>
                      </a:r>
                      <a:endParaRPr lang="pl-PL" sz="3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36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Zostaną</a:t>
                      </a:r>
                      <a:r>
                        <a:rPr lang="pl-PL" sz="360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włączone testy </a:t>
                      </a:r>
                      <a:br>
                        <a:rPr lang="pl-PL" sz="360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</a:br>
                      <a:r>
                        <a:rPr lang="pl-PL" sz="360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tylko z podanego scenariusza</a:t>
                      </a:r>
                      <a:endParaRPr lang="pl-PL" sz="3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82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470743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12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Opcje pokrycia kodu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40988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Kiedy mamy podpięty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xdebug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możemy też testować pokrycie kodu.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Oznacza to że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sprawdzi,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ile procent naszego kodu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jest używane podczas testowania.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Służą do tego opcje: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--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coverage-text</a:t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--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coverage-php</a:t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--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coverage-html</a:t>
            </a:r>
            <a:endParaRPr lang="pl-PL" sz="3600" b="1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8" y="3617913"/>
            <a:ext cx="1040606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Code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Coverage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Report 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2015-04-01 20:25:29 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Summary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: </a:t>
            </a:r>
          </a:p>
          <a:p>
            <a:pPr marL="0" indent="0" algn="l">
              <a:buNone/>
            </a:pP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Classes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: 0.00% (0/3) </a:t>
            </a:r>
          </a:p>
          <a:p>
            <a:pPr marL="0" indent="0" algn="l">
              <a:buNone/>
            </a:pP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Methods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: 41.67% (5/12) </a:t>
            </a: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Lines: 87.04% (47/54) </a:t>
            </a: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…</a:t>
            </a:r>
          </a:p>
        </p:txBody>
      </p:sp>
      <p:sp>
        <p:nvSpPr>
          <p:cNvPr id="7" name="Prostokąt 6"/>
          <p:cNvSpPr/>
          <p:nvPr/>
        </p:nvSpPr>
        <p:spPr>
          <a:xfrm>
            <a:off x="12534776" y="2719001"/>
            <a:ext cx="15440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rgbClr val="50A9A7"/>
                </a:solidFill>
              </a:rPr>
              <a:t>Wynik</a:t>
            </a:r>
          </a:p>
        </p:txBody>
      </p:sp>
    </p:spTree>
    <p:extLst>
      <p:ext uri="{BB962C8B-B14F-4D97-AF65-F5344CB8AC3E}">
        <p14:creationId xmlns:p14="http://schemas.microsoft.com/office/powerpoint/2010/main" val="272860324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Organizacja </a:t>
            </a:r>
            <a:br>
              <a:rPr lang="pl-PL" dirty="0"/>
            </a:br>
            <a:r>
              <a:rPr lang="pl-PL" dirty="0"/>
              <a:t>i konfiguracja testów</a:t>
            </a:r>
          </a:p>
        </p:txBody>
      </p:sp>
    </p:spTree>
    <p:extLst>
      <p:ext uri="{BB962C8B-B14F-4D97-AF65-F5344CB8AC3E}">
        <p14:creationId xmlns:p14="http://schemas.microsoft.com/office/powerpoint/2010/main" val="169100790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14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Plik konfiguracyjny testów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49" y="3618420"/>
            <a:ext cx="2153126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Konfiguracja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odbywa się przez stworzenie pliku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phpunit.xml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Pełny opis wszystkich funkcji służących do konfiguracji znajdziecie tutaj: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2"/>
              </a:rPr>
              <a:t>http://phpunit.de/manual/current/en/appendixes.configuration.html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464132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15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+mj-lt"/>
              </a:rPr>
              <a:t>Atrybuty </a:t>
            </a:r>
            <a:r>
              <a:rPr lang="pl-PL" dirty="0" err="1">
                <a:latin typeface="+mj-lt"/>
              </a:rPr>
              <a:t>tagu</a:t>
            </a:r>
            <a:r>
              <a:rPr lang="pl-PL" dirty="0">
                <a:latin typeface="+mj-lt"/>
              </a:rPr>
              <a:t> </a:t>
            </a:r>
            <a:r>
              <a:rPr lang="pl-PL" dirty="0" err="1">
                <a:latin typeface="+mj-lt"/>
                <a:cs typeface="Consolas" panose="020B0609020204030204" pitchFamily="49" charset="0"/>
              </a:rPr>
              <a:t>phpunit</a:t>
            </a:r>
            <a:endParaRPr lang="pl-PL" dirty="0">
              <a:latin typeface="+mj-lt"/>
            </a:endParaRP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409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Plik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phpunit.xml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musi się zaczynać od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tagu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zawierającego w sobie wszystkie inne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tagi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Tag ten zawsze musi mieć dwie nastawione wartości:</a:t>
            </a:r>
          </a:p>
        </p:txBody>
      </p:sp>
      <p:sp>
        <p:nvSpPr>
          <p:cNvPr id="6" name="Prostokąt 5"/>
          <p:cNvSpPr/>
          <p:nvPr/>
        </p:nvSpPr>
        <p:spPr>
          <a:xfrm>
            <a:off x="1866900" y="6965950"/>
            <a:ext cx="9929811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95350" indent="-895350" algn="l">
              <a:buNone/>
            </a:pPr>
            <a:r>
              <a:rPr lang="pl-PL" sz="32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xmlns:xsi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"http://www.w3.org/2001/XMLSchema-instance"</a:t>
            </a:r>
          </a:p>
          <a:p>
            <a:pPr marL="895350" indent="-895350" algn="l">
              <a:buNone/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895350" indent="-895350" algn="l">
              <a:buNone/>
            </a:pPr>
            <a:r>
              <a:rPr lang="pl-PL" sz="32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xsi:noNamespaceSchemaLocation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"http://schema.phpunit.de/4.5/phpunit.xsd" </a:t>
            </a:r>
          </a:p>
        </p:txBody>
      </p:sp>
      <p:sp>
        <p:nvSpPr>
          <p:cNvPr id="7" name="Prostokąt 6"/>
          <p:cNvSpPr/>
          <p:nvPr/>
        </p:nvSpPr>
        <p:spPr>
          <a:xfrm>
            <a:off x="12587288" y="3593850"/>
            <a:ext cx="1040606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Najważniejsze opcje tego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tagu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to: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colors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nastawione na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true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spowoduje kolorowanie testów w konsoli,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stopOnError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en-US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stopOnFailure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en-US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stopOnIncomplete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en-US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stopOnSkipped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nastawienie tych wartości na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true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spowoduje przerwanie testów po spełnieniu odpowiedniego warunku.</a:t>
            </a:r>
          </a:p>
        </p:txBody>
      </p:sp>
    </p:spTree>
    <p:extLst>
      <p:ext uri="{BB962C8B-B14F-4D97-AF65-F5344CB8AC3E}">
        <p14:creationId xmlns:p14="http://schemas.microsoft.com/office/powerpoint/2010/main" val="250905218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16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Przykładowy plik konfiguracji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72937" y="3377865"/>
            <a:ext cx="21602700" cy="7571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phpunit</a:t>
            </a:r>
            <a:endParaRPr lang="pl-PL" sz="3600" b="1" dirty="0">
              <a:solidFill>
                <a:schemeClr val="accent5"/>
              </a:solidFill>
              <a:cs typeface="Consolas" panose="020B0609020204030204" pitchFamily="49" charset="0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xmlns:xsi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"http://www.w3.org/2001/XMLSchema-instance"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xsi:noNamespaceSchemaLocation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"http://schema.phpunit.de/4.5/phpunit.xsd"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backupGlobals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true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colors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true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stopOnError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true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verbose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false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&lt;!-- ... --&gt;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phpunit</a:t>
            </a: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53862160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17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Scenariusze – test </a:t>
            </a:r>
            <a:r>
              <a:rPr lang="pl-PL" dirty="0" err="1"/>
              <a:t>suites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4098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Testy możemy grupować w scenariusze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(zwane też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suites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Grupujemy przez stworzenie w konfiguracji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tagu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testsuites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Tag ten zawiera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tagi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testsuite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które przetrzymują konfigurację poszczególnych scenariuszy.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8" y="3617913"/>
            <a:ext cx="1040606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Każdy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tag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testsuite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musi zawierać atrybut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name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Tagi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te mogą mieć też następujące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podtagi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: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&lt;directory&gt;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– testy zawarte pod tą ścieżką zostaną dodane,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&lt;file&gt;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– test znajdujący się w danym pliku zostanie dodany,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&lt;exclude&gt;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– test znajdujący się w danym pliku zostanie usunięty ze scenariusza.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6700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18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Przykładowy test </a:t>
            </a:r>
            <a:r>
              <a:rPr lang="pl-PL" dirty="0" err="1"/>
              <a:t>suite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49" y="3617913"/>
            <a:ext cx="10598151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testsuites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  <a:endParaRPr lang="pl-PL" sz="3600" b="1" dirty="0">
              <a:solidFill>
                <a:schemeClr val="accent5"/>
              </a:solidFill>
              <a:cs typeface="Consolas" panose="020B0609020204030204" pitchFamily="49" charset="0"/>
            </a:endParaRPr>
          </a:p>
          <a:p>
            <a:pPr marL="0" indent="0" algn="l">
              <a:lnSpc>
                <a:spcPct val="150000"/>
              </a:lnSpc>
              <a:buNone/>
              <a:tabLst>
                <a:tab pos="457200" algn="l"/>
              </a:tabLst>
            </a:pP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	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testsuite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>
                <a:solidFill>
                  <a:schemeClr val="accent2"/>
                </a:solidFill>
                <a:cs typeface="Consolas" panose="020B0609020204030204" pitchFamily="49" charset="0"/>
              </a:rPr>
              <a:t>name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All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tests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	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&lt;directory&gt;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/t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ests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&lt;/directory&gt;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	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&lt;file&gt;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additional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/test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MyTest.php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&lt;/file&gt;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	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&lt;exclude&gt;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tests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quarantine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&lt;/exclude&gt;</a:t>
            </a:r>
          </a:p>
          <a:p>
            <a:pPr marL="0" indent="0" algn="l">
              <a:lnSpc>
                <a:spcPct val="150000"/>
              </a:lnSpc>
              <a:buNone/>
              <a:tabLst>
                <a:tab pos="457200" algn="l"/>
              </a:tabLst>
            </a:pP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  </a:t>
            </a: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	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testsuite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testsuites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  <a:endParaRPr lang="pl-PL" sz="3600" b="1" dirty="0">
              <a:solidFill>
                <a:schemeClr val="accent5"/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75764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19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Uruchamianie test </a:t>
            </a:r>
            <a:r>
              <a:rPr lang="pl-PL" dirty="0" err="1"/>
              <a:t>suitu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4098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Żeby uruchomić dany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testsuite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wystarczy podać jego nazwę zaraz za parametrem: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--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testsuite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8" y="3570294"/>
            <a:ext cx="1040606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--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testsuite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"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All_tests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"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</a:t>
            </a:r>
            <a:r>
              <a:rPr lang="pl-PL" sz="3600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3.7.21 by Sebastian </a:t>
            </a:r>
            <a:r>
              <a:rPr lang="pl-PL" sz="3600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Bergmann</a:t>
            </a: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.</a:t>
            </a:r>
          </a:p>
          <a:p>
            <a:pPr marL="0" indent="0" algn="l">
              <a:buNone/>
            </a:pP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</a:t>
            </a:r>
            <a:r>
              <a:rPr lang="pl-PL" sz="3600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Configuration</a:t>
            </a: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read</a:t>
            </a: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from 	C:\xampp\htdocs\phpunit\phpunit.xml</a:t>
            </a:r>
          </a:p>
          <a:p>
            <a:pPr marL="0" indent="0" algn="l">
              <a:buNone/>
            </a:pPr>
            <a:endParaRPr lang="pl-PL" sz="3600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endParaRPr lang="pl-PL" sz="3600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Time: 0 </a:t>
            </a:r>
            <a:r>
              <a:rPr lang="pl-PL" sz="3600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seconds</a:t>
            </a: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 Memory: 1.75Mb</a:t>
            </a:r>
          </a:p>
        </p:txBody>
      </p:sp>
      <p:sp>
        <p:nvSpPr>
          <p:cNvPr id="7" name="Prostokąt 6"/>
          <p:cNvSpPr/>
          <p:nvPr/>
        </p:nvSpPr>
        <p:spPr>
          <a:xfrm>
            <a:off x="12534776" y="2719001"/>
            <a:ext cx="22878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rgbClr val="50A9A7"/>
                </a:solidFill>
              </a:rPr>
              <a:t>Komenda</a:t>
            </a:r>
          </a:p>
        </p:txBody>
      </p:sp>
      <p:sp>
        <p:nvSpPr>
          <p:cNvPr id="8" name="Prostokąt 7"/>
          <p:cNvSpPr/>
          <p:nvPr/>
        </p:nvSpPr>
        <p:spPr>
          <a:xfrm>
            <a:off x="12534776" y="4643051"/>
            <a:ext cx="37753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rgbClr val="50A9A7"/>
                </a:solidFill>
              </a:rPr>
              <a:t>Wynik w konsoli</a:t>
            </a:r>
          </a:p>
        </p:txBody>
      </p:sp>
    </p:spTree>
    <p:extLst>
      <p:ext uri="{BB962C8B-B14F-4D97-AF65-F5344CB8AC3E}">
        <p14:creationId xmlns:p14="http://schemas.microsoft.com/office/powerpoint/2010/main" val="10555276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</a:rPr>
              <a:t>Plan</a:t>
            </a:r>
            <a:endParaRPr lang="pl-PL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Shape 541"/>
          <p:cNvSpPr/>
          <p:nvPr/>
        </p:nvSpPr>
        <p:spPr>
          <a:xfrm>
            <a:off x="1390650" y="3454787"/>
            <a:ext cx="21602700" cy="2492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700" spc="26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2" action="ppaction://hlinksldjump"/>
              </a:rPr>
              <a:t>Wprowadzenie do testowania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3" action="ppaction://hlinksldjump"/>
              </a:rPr>
              <a:t>PHPUnit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 action="ppaction://hlinksldjump"/>
              </a:rPr>
              <a:t>Test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 action="ppaction://hlinksldjump"/>
              </a:rPr>
              <a:t>Driven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 action="ppaction://hlinksldjump"/>
              </a:rPr>
              <a:t>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 action="ppaction://hlinksldjump"/>
              </a:rPr>
              <a:t>Developement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9" name="Shape 541"/>
          <p:cNvSpPr/>
          <p:nvPr/>
        </p:nvSpPr>
        <p:spPr>
          <a:xfrm>
            <a:off x="3333271" y="4381163"/>
            <a:ext cx="8166100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sz="2700" spc="26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>
              <a:buClr>
                <a:srgbClr val="333333"/>
              </a:buClr>
              <a:buSzPct val="45000"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endParaRPr lang="pl-PL" sz="36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1" name="Shape 541"/>
          <p:cNvSpPr/>
          <p:nvPr/>
        </p:nvSpPr>
        <p:spPr>
          <a:xfrm>
            <a:off x="3333271" y="5491169"/>
            <a:ext cx="11489634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700" spc="26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>
              <a:buClr>
                <a:srgbClr val="333333"/>
              </a:buClr>
              <a:buSzPct val="45000"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endParaRPr lang="pl-PL" altLang="pl-PL" sz="36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3" name="Shape 541"/>
          <p:cNvSpPr/>
          <p:nvPr/>
        </p:nvSpPr>
        <p:spPr>
          <a:xfrm>
            <a:off x="3333271" y="6595260"/>
            <a:ext cx="8166100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sz="2700" spc="26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>
              <a:buClr>
                <a:srgbClr val="333333"/>
              </a:buClr>
              <a:buSzPct val="45000"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endParaRPr lang="pl-PL" altLang="pl-PL" sz="36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5" name="Prostokąt 4"/>
          <p:cNvSpPr/>
          <p:nvPr/>
        </p:nvSpPr>
        <p:spPr>
          <a:xfrm>
            <a:off x="12609636" y="3398230"/>
            <a:ext cx="875566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prstClr val="black">
                    <a:lumMod val="65000"/>
                    <a:lumOff val="35000"/>
                  </a:prstClr>
                </a:solidFill>
                <a:hlinkClick r:id="rId2" action="ppaction://hlinksldjump"/>
              </a:rPr>
              <a:t>Fikstury</a:t>
            </a:r>
            <a:endParaRPr lang="pl-PL" sz="36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marL="571500" lvl="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prstClr val="black">
                    <a:lumMod val="65000"/>
                    <a:lumOff val="35000"/>
                  </a:prstClr>
                </a:solidFill>
                <a:hlinkClick r:id="rId5" action="ppaction://hlinksldjump"/>
              </a:rPr>
              <a:t>Uruchamianie testów</a:t>
            </a:r>
            <a:endParaRPr lang="pl-PL" sz="36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marL="571500" lvl="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prstClr val="black">
                    <a:lumMod val="65000"/>
                    <a:lumOff val="35000"/>
                  </a:prstClr>
                </a:solidFill>
                <a:hlinkClick r:id="rId6" action="ppaction://hlinksldjump"/>
              </a:rPr>
              <a:t>Organizacja i konfiguracja testów</a:t>
            </a:r>
            <a:endParaRPr lang="pl-PL" sz="36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marL="571500" lvl="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prstClr val="black">
                    <a:lumMod val="65000"/>
                    <a:lumOff val="35000"/>
                  </a:prstClr>
                </a:solidFill>
                <a:hlinkClick r:id="rId7" action="ppaction://hlinksldjump"/>
              </a:rPr>
              <a:t>Testowanie bazy danych</a:t>
            </a:r>
            <a:endParaRPr lang="pl-PL" sz="36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2668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20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>
          <a:xfrm>
            <a:off x="1390650" y="730251"/>
            <a:ext cx="21531263" cy="1239226"/>
          </a:xfrm>
        </p:spPr>
        <p:txBody>
          <a:bodyPr/>
          <a:lstStyle/>
          <a:p>
            <a:r>
              <a:rPr lang="pl-PL" dirty="0">
                <a:latin typeface="+mj-lt"/>
              </a:rPr>
              <a:t>Tag &lt;</a:t>
            </a:r>
            <a:r>
              <a:rPr lang="pl-PL" dirty="0" err="1">
                <a:latin typeface="+mj-lt"/>
                <a:cs typeface="Consolas" panose="020B0609020204030204" pitchFamily="49" charset="0"/>
              </a:rPr>
              <a:t>php</a:t>
            </a:r>
            <a:r>
              <a:rPr lang="pl-PL" dirty="0">
                <a:latin typeface="+mj-lt"/>
                <a:cs typeface="Consolas" panose="020B0609020204030204" pitchFamily="49" charset="0"/>
              </a:rPr>
              <a:t>&gt;</a:t>
            </a:r>
            <a:endParaRPr lang="pl-PL" dirty="0">
              <a:latin typeface="+mj-lt"/>
            </a:endParaRP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409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tagu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&gt; możemy ustawiać informacje konfiguracyjne dla PHP. 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Możemy też w nim ustawiać początkowe wartości, jakie znajdą się w zmiennych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superglobalnych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8" y="2707471"/>
            <a:ext cx="46987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 dirty="0">
                <a:solidFill>
                  <a:srgbClr val="F88266"/>
                </a:solidFill>
                <a:latin typeface="+mj-lt"/>
              </a:rPr>
              <a:t>Atrybuty </a:t>
            </a:r>
            <a:r>
              <a:rPr lang="pl-PL" sz="3600" b="1" dirty="0" err="1">
                <a:solidFill>
                  <a:srgbClr val="F88266"/>
                </a:solidFill>
                <a:latin typeface="+mj-lt"/>
              </a:rPr>
              <a:t>tagu</a:t>
            </a:r>
            <a:r>
              <a:rPr lang="pl-PL" sz="3600" b="1" dirty="0">
                <a:solidFill>
                  <a:srgbClr val="F88266"/>
                </a:solidFill>
                <a:latin typeface="+mj-lt"/>
              </a:rPr>
              <a:t> </a:t>
            </a:r>
            <a:r>
              <a:rPr lang="pl-PL" sz="3600" b="1" dirty="0">
                <a:solidFill>
                  <a:srgbClr val="F88266"/>
                </a:solidFill>
                <a:latin typeface="+mj-lt"/>
                <a:cs typeface="Consolas" panose="020B0609020204030204" pitchFamily="49" charset="0"/>
              </a:rPr>
              <a:t>&lt;</a:t>
            </a:r>
            <a:r>
              <a:rPr lang="pl-PL" sz="3600" b="1" dirty="0" err="1">
                <a:solidFill>
                  <a:srgbClr val="F88266"/>
                </a:solidFill>
                <a:latin typeface="+mj-lt"/>
                <a:cs typeface="Consolas" panose="020B0609020204030204" pitchFamily="49" charset="0"/>
              </a:rPr>
              <a:t>php</a:t>
            </a:r>
            <a:r>
              <a:rPr lang="pl-PL" sz="3600" b="1" dirty="0">
                <a:solidFill>
                  <a:srgbClr val="F88266"/>
                </a:solidFill>
                <a:latin typeface="+mj-lt"/>
                <a:cs typeface="Consolas" panose="020B0609020204030204" pitchFamily="49" charset="0"/>
              </a:rPr>
              <a:t>&gt;</a:t>
            </a:r>
            <a:endParaRPr lang="pl-PL" sz="3600" b="1" dirty="0">
              <a:solidFill>
                <a:srgbClr val="F88266"/>
              </a:solidFill>
              <a:latin typeface="+mj-lt"/>
            </a:endParaRPr>
          </a:p>
        </p:txBody>
      </p:sp>
      <p:sp>
        <p:nvSpPr>
          <p:cNvPr id="7" name="Prostokąt 6"/>
          <p:cNvSpPr/>
          <p:nvPr/>
        </p:nvSpPr>
        <p:spPr>
          <a:xfrm>
            <a:off x="12587288" y="3613722"/>
            <a:ext cx="10691812" cy="69557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spcAft>
                <a:spcPts val="1200"/>
              </a:spcAft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tagu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możemy użyć następujących atrybutów: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</a:t>
            </a:r>
            <a:r>
              <a:rPr lang="en-US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includePath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&gt;.&lt;/</a:t>
            </a:r>
            <a:r>
              <a:rPr lang="en-US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includePath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&gt;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–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rozszerza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ściężkę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include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</a:t>
            </a:r>
            <a:r>
              <a:rPr lang="en-US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var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name="foo" value="bar"/&gt;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–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nastawia wartość zmiennej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foo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na bar,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&lt;post name="foo" value="bar"/&gt;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–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dodaje do zmiennej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$_POST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wartość bar pod kluczem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foo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&lt;get name="foo" value="bar"/&gt;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–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dodaje do zmiennej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$_GET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wartość bar pod kluczem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foo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&lt;cookie name="foo" value="bar"/&gt;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–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dodaje ciasteczko o nazwie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foo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 wartości bar.</a:t>
            </a:r>
          </a:p>
        </p:txBody>
      </p:sp>
    </p:spTree>
    <p:extLst>
      <p:ext uri="{BB962C8B-B14F-4D97-AF65-F5344CB8AC3E}">
        <p14:creationId xmlns:p14="http://schemas.microsoft.com/office/powerpoint/2010/main" val="1681252169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605523"/>
            <a:ext cx="11142921" cy="1626854"/>
          </a:xfrm>
        </p:spPr>
        <p:txBody>
          <a:bodyPr/>
          <a:lstStyle/>
          <a:p>
            <a:r>
              <a:rPr lang="pl-PL" dirty="0"/>
              <a:t>Testowanie bazy danych</a:t>
            </a:r>
          </a:p>
        </p:txBody>
      </p:sp>
    </p:spTree>
    <p:extLst>
      <p:ext uri="{BB962C8B-B14F-4D97-AF65-F5344CB8AC3E}">
        <p14:creationId xmlns:p14="http://schemas.microsoft.com/office/powerpoint/2010/main" val="109916471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22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Testowanie bazy danych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5981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Niektóre testy powinny też sprawdzać nasze zapytania SQL skierowane do bazy danych.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Nie chcemy jednak przeprowadzać testów na bazie danych dostępnej dla użytkownika lub deweloperów. Nie możemy bowiem wtedy zagwarantować niezmienności działania testów.</a:t>
            </a:r>
          </a:p>
        </p:txBody>
      </p:sp>
      <p:sp>
        <p:nvSpPr>
          <p:cNvPr id="7" name="Prostokąt 6"/>
          <p:cNvSpPr/>
          <p:nvPr/>
        </p:nvSpPr>
        <p:spPr>
          <a:xfrm>
            <a:off x="12587288" y="3618420"/>
            <a:ext cx="104060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Testowanie z użyciem prawdziwej bazy danych powinno być stosowane tylko w celu sprawdzenia, czy nasz kod MySQL jest poprawny.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innych przypadkach powinniśmy używać metod pozwalających nam oszukiwać testy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 udawać bazę danych.</a:t>
            </a:r>
          </a:p>
        </p:txBody>
      </p:sp>
    </p:spTree>
    <p:extLst>
      <p:ext uri="{BB962C8B-B14F-4D97-AF65-F5344CB8AC3E}">
        <p14:creationId xmlns:p14="http://schemas.microsoft.com/office/powerpoint/2010/main" val="2568041225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23</a:t>
            </a:fld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4098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Testowanie z użyciem baz danych wprowadza wiele komplikacji: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Jest długie (każdy dostęp do bazy trwa),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potrzeba wiele czasu, żeby utrzymać poprawny stan bazy testowej.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8" y="2731535"/>
            <a:ext cx="104060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F88266"/>
                </a:solidFill>
              </a:rPr>
              <a:t>Poszczególne kroki testowania bazy danych</a:t>
            </a:r>
          </a:p>
        </p:txBody>
      </p:sp>
      <p:sp>
        <p:nvSpPr>
          <p:cNvPr id="7" name="Prostokąt 6"/>
          <p:cNvSpPr/>
          <p:nvPr/>
        </p:nvSpPr>
        <p:spPr>
          <a:xfrm>
            <a:off x="12587288" y="3617913"/>
            <a:ext cx="10406062" cy="4201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Testowanie z użyciem bazy danych możemy podzielić na następujące kroki: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tworzenie/czyszczenie bazy danych,</a:t>
            </a:r>
          </a:p>
          <a:p>
            <a:pPr marL="571500" indent="-571500" algn="l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nastawianie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fikstur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marL="571500" indent="-571500" algn="l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przeprowadzanie testów.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niszczenie/czyszczenie bazy danych.</a:t>
            </a:r>
          </a:p>
        </p:txBody>
      </p:sp>
      <p:sp>
        <p:nvSpPr>
          <p:cNvPr id="9" name="Tytuł 2"/>
          <p:cNvSpPr>
            <a:spLocks noGrp="1"/>
          </p:cNvSpPr>
          <p:nvPr>
            <p:ph type="title"/>
          </p:nvPr>
        </p:nvSpPr>
        <p:spPr>
          <a:xfrm>
            <a:off x="2743200" y="730251"/>
            <a:ext cx="18727615" cy="1239226"/>
          </a:xfrm>
        </p:spPr>
        <p:txBody>
          <a:bodyPr/>
          <a:lstStyle/>
          <a:p>
            <a:r>
              <a:rPr lang="pl-PL" dirty="0"/>
              <a:t>Dlaczego nie używamy bazy danych?</a:t>
            </a:r>
          </a:p>
        </p:txBody>
      </p:sp>
    </p:spTree>
    <p:extLst>
      <p:ext uri="{BB962C8B-B14F-4D97-AF65-F5344CB8AC3E}">
        <p14:creationId xmlns:p14="http://schemas.microsoft.com/office/powerpoint/2010/main" val="200611720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24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Instalacja </a:t>
            </a:r>
            <a:r>
              <a:rPr lang="pl-PL" dirty="0" err="1"/>
              <a:t>DbUnit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569787"/>
            <a:ext cx="104409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Najłatwiej (jak zawsze) skorzystać nam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composera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52361" y="3353220"/>
            <a:ext cx="10440989" cy="521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{ </a:t>
            </a:r>
          </a:p>
          <a:p>
            <a:pPr lvl="1" algn="l">
              <a:lnSpc>
                <a:spcPct val="150000"/>
              </a:lnSpc>
            </a:pP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require-dev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 { </a:t>
            </a:r>
          </a:p>
          <a:p>
            <a:pPr lvl="1" algn="l">
              <a:lnSpc>
                <a:spcPct val="15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phpunit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/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phpunit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 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"3.7.*"</a:t>
            </a:r>
          </a:p>
          <a:p>
            <a:pPr lvl="1" algn="l">
              <a:lnSpc>
                <a:spcPct val="15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phpunit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/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dbunit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 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"&gt;=1.2"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</a:p>
          <a:p>
            <a:pPr lvl="1" algn="l">
              <a:lnSpc>
                <a:spcPct val="15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 </a:t>
            </a:r>
          </a:p>
          <a:p>
            <a:pPr algn="l">
              <a:lnSpc>
                <a:spcPct val="15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54528269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25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DbUnit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4098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DbUnit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zajmuje się za nas kilkoma ważnymi czynnościami: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przed testem czyści naszą bazę danych (dlatego nie możemy używać jej na bazie produkcyjnej!),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ładuje do bazy danych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fikstury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63225" y="2683408"/>
            <a:ext cx="53399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 dirty="0">
                <a:solidFill>
                  <a:srgbClr val="F88266"/>
                </a:solidFill>
              </a:rPr>
              <a:t>Czego nie robi </a:t>
            </a:r>
            <a:r>
              <a:rPr lang="pl-PL" sz="3600" b="1" dirty="0" err="1">
                <a:solidFill>
                  <a:srgbClr val="F88266"/>
                </a:solidFill>
              </a:rPr>
              <a:t>DbUnit</a:t>
            </a:r>
            <a:r>
              <a:rPr lang="pl-PL" sz="3600" b="1" dirty="0">
                <a:solidFill>
                  <a:srgbClr val="F88266"/>
                </a:solidFill>
              </a:rPr>
              <a:t>?</a:t>
            </a:r>
          </a:p>
        </p:txBody>
      </p:sp>
      <p:sp>
        <p:nvSpPr>
          <p:cNvPr id="7" name="Prostokąt 6"/>
          <p:cNvSpPr/>
          <p:nvPr/>
        </p:nvSpPr>
        <p:spPr>
          <a:xfrm>
            <a:off x="1390650" y="2730034"/>
            <a:ext cx="53142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 dirty="0">
                <a:solidFill>
                  <a:srgbClr val="F88266"/>
                </a:solidFill>
              </a:rPr>
              <a:t>Co robi za nas </a:t>
            </a:r>
            <a:r>
              <a:rPr lang="pl-PL" sz="3600" b="1" dirty="0" err="1">
                <a:solidFill>
                  <a:srgbClr val="F88266"/>
                </a:solidFill>
              </a:rPr>
              <a:t>DbUnit</a:t>
            </a:r>
            <a:r>
              <a:rPr lang="pl-PL" sz="3600" b="1" dirty="0">
                <a:solidFill>
                  <a:srgbClr val="F88266"/>
                </a:solidFill>
              </a:rPr>
              <a:t>?</a:t>
            </a:r>
          </a:p>
        </p:txBody>
      </p:sp>
      <p:sp>
        <p:nvSpPr>
          <p:cNvPr id="8" name="Prostokąt 7"/>
          <p:cNvSpPr/>
          <p:nvPr/>
        </p:nvSpPr>
        <p:spPr>
          <a:xfrm>
            <a:off x="12587288" y="3617912"/>
            <a:ext cx="1040606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DbUnit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nie zrobi za nas: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tworzenia bazy danych do testów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(tabele muszą być przygotowane wcześniej),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czyszczenia bazy po testach.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783549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26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Testowanie przy pomocy </a:t>
            </a:r>
            <a:r>
              <a:rPr lang="pl-PL" dirty="0" err="1"/>
              <a:t>DbUnit</a:t>
            </a:r>
            <a:endParaRPr lang="pl-PL" dirty="0"/>
          </a:p>
        </p:txBody>
      </p:sp>
      <p:sp>
        <p:nvSpPr>
          <p:cNvPr id="5" name="Prostokąt 4"/>
          <p:cNvSpPr/>
          <p:nvPr/>
        </p:nvSpPr>
        <p:spPr>
          <a:xfrm>
            <a:off x="1390650" y="3618420"/>
            <a:ext cx="1044098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Żeby zacząć używać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DbUnit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nasza klasa testów musi dziedziczyć po klasie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PHPUnit_Extensions_Database_TestCase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Jest to klasa abstrakcyjna, musimy zatem zawsze zaimplementować dwie funkcje: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getConnection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()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getDataSet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()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1215600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27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>
          <a:xfrm>
            <a:off x="1539374" y="772888"/>
            <a:ext cx="21640800" cy="1239226"/>
          </a:xfrm>
        </p:spPr>
        <p:txBody>
          <a:bodyPr/>
          <a:lstStyle/>
          <a:p>
            <a:r>
              <a:rPr lang="pl-PL" dirty="0"/>
              <a:t>Jak trzymać informacje dotyczące połączenia?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409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Najłatwiej trzymać informacje dotyczące połączenia w pliku konfiguracyjny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8" y="3617913"/>
            <a:ext cx="12192000" cy="5324535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&lt;?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xml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>
                <a:solidFill>
                  <a:schemeClr val="accent2"/>
                </a:solidFill>
                <a:cs typeface="Consolas" panose="020B0609020204030204" pitchFamily="49" charset="0"/>
              </a:rPr>
              <a:t>version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"1.0"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encoding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"UTF-8"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?&gt;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phpunit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>
              <a:tabLst>
                <a:tab pos="1981200" algn="l"/>
              </a:tabLst>
            </a:pP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    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</a:t>
            </a:r>
            <a:r>
              <a:rPr lang="pl-PL" sz="3400" b="1" dirty="0" err="1">
                <a:solidFill>
                  <a:srgbClr val="7030A0"/>
                </a:solidFill>
                <a:cs typeface="Consolas" panose="020B0609020204030204" pitchFamily="49" charset="0"/>
              </a:rPr>
              <a:t>var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name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"DB_DSN"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	</a:t>
            </a:r>
            <a:r>
              <a:rPr lang="pl-PL" sz="34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4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mysql:dbname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=...;host=..."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/&gt;</a:t>
            </a:r>
          </a:p>
          <a:p>
            <a:pPr algn="l"/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    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</a:t>
            </a:r>
            <a:r>
              <a:rPr lang="pl-PL" sz="3400" b="1" dirty="0" err="1">
                <a:solidFill>
                  <a:srgbClr val="7030A0"/>
                </a:solidFill>
                <a:cs typeface="Consolas" panose="020B0609020204030204" pitchFamily="49" charset="0"/>
              </a:rPr>
              <a:t>var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name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"DB_USER"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4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user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/&gt;</a:t>
            </a:r>
          </a:p>
          <a:p>
            <a:pPr algn="l"/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   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&lt;</a:t>
            </a:r>
            <a:r>
              <a:rPr lang="pl-PL" sz="3400" b="1" dirty="0" err="1">
                <a:solidFill>
                  <a:srgbClr val="7030A0"/>
                </a:solidFill>
                <a:cs typeface="Consolas" panose="020B0609020204030204" pitchFamily="49" charset="0"/>
              </a:rPr>
              <a:t>var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name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"DB_PASSWD"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4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passwd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/&gt;</a:t>
            </a:r>
          </a:p>
          <a:p>
            <a:pPr algn="l"/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    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</a:t>
            </a:r>
            <a:r>
              <a:rPr lang="pl-PL" sz="3400" b="1" dirty="0" err="1">
                <a:solidFill>
                  <a:srgbClr val="7030A0"/>
                </a:solidFill>
                <a:cs typeface="Consolas" panose="020B0609020204030204" pitchFamily="49" charset="0"/>
              </a:rPr>
              <a:t>var</a:t>
            </a:r>
            <a:r>
              <a:rPr lang="pl-PL" sz="3400" b="1" dirty="0">
                <a:solidFill>
                  <a:srgbClr val="7030A0"/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name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"DB_DBNAME"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4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my_db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/&gt;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phpunit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602699517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28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latin typeface="+mj-lt"/>
                <a:cs typeface="Consolas" panose="020B0609020204030204" pitchFamily="49" charset="0"/>
              </a:rPr>
              <a:t>getConnection</a:t>
            </a:r>
            <a:r>
              <a:rPr lang="pl-PL" dirty="0">
                <a:latin typeface="+mj-lt"/>
                <a:cs typeface="Consolas" panose="020B0609020204030204" pitchFamily="49" charset="0"/>
              </a:rPr>
              <a:t>()</a:t>
            </a:r>
            <a:endParaRPr lang="pl-PL" dirty="0">
              <a:latin typeface="+mj-lt"/>
            </a:endParaRPr>
          </a:p>
        </p:txBody>
      </p:sp>
      <p:sp>
        <p:nvSpPr>
          <p:cNvPr id="5" name="Prostokąt 4"/>
          <p:cNvSpPr/>
          <p:nvPr/>
        </p:nvSpPr>
        <p:spPr>
          <a:xfrm>
            <a:off x="1390649" y="3594943"/>
            <a:ext cx="215312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Funkcja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getConnection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tworzy nowe połączenie do bazy danych. Nie jest to jednak połączenie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mysqli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którego dotychczas używaliśmy, ale specjalne połączenie do testów.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390650" y="5512971"/>
            <a:ext cx="220980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pl-PL" sz="3200" b="1" dirty="0">
                <a:solidFill>
                  <a:srgbClr val="7030A0"/>
                </a:solidFill>
                <a:cs typeface="Consolas" panose="020B0609020204030204" pitchFamily="49" charset="0"/>
              </a:rPr>
              <a:t>public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200" b="1" dirty="0" err="1">
                <a:solidFill>
                  <a:srgbClr val="7030A0"/>
                </a:solidFill>
                <a:cs typeface="Consolas" panose="020B0609020204030204" pitchFamily="49" charset="0"/>
              </a:rPr>
              <a:t>function</a:t>
            </a:r>
            <a:r>
              <a:rPr lang="pl-PL" sz="3200" b="1" dirty="0">
                <a:solidFill>
                  <a:srgbClr val="7030A0"/>
                </a:solidFill>
                <a:cs typeface="Consolas" panose="020B0609020204030204" pitchFamily="49" charset="0"/>
              </a:rPr>
              <a:t> </a:t>
            </a:r>
            <a:r>
              <a:rPr lang="pl-PL" sz="32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getConnection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 {</a:t>
            </a:r>
          </a:p>
          <a:p>
            <a:pPr algn="l">
              <a:lnSpc>
                <a:spcPct val="150000"/>
              </a:lnSpc>
              <a:tabLst>
                <a:tab pos="361950" algn="l"/>
                <a:tab pos="3505200" algn="l"/>
              </a:tabLst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$</a:t>
            </a:r>
            <a:r>
              <a:rPr lang="pl-PL" sz="32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conn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= </a:t>
            </a:r>
            <a:r>
              <a:rPr lang="pl-PL" sz="3200" b="1" dirty="0" err="1">
                <a:solidFill>
                  <a:srgbClr val="7030A0"/>
                </a:solidFill>
                <a:cs typeface="Consolas" panose="020B0609020204030204" pitchFamily="49" charset="0"/>
              </a:rPr>
              <a:t>new</a:t>
            </a:r>
            <a:r>
              <a:rPr lang="pl-PL" sz="3200" b="1" dirty="0">
                <a:solidFill>
                  <a:schemeClr val="accent2"/>
                </a:solidFill>
                <a:cs typeface="Consolas" panose="020B0609020204030204" pitchFamily="49" charset="0"/>
              </a:rPr>
              <a:t> </a:t>
            </a:r>
            <a:r>
              <a:rPr lang="pl-PL" sz="3200" b="1" dirty="0">
                <a:solidFill>
                  <a:schemeClr val="accent5"/>
                </a:solidFill>
                <a:cs typeface="Consolas" panose="020B0609020204030204" pitchFamily="49" charset="0"/>
              </a:rPr>
              <a:t>PDO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</a:p>
          <a:p>
            <a:pPr algn="l">
              <a:lnSpc>
                <a:spcPct val="150000"/>
              </a:lnSpc>
              <a:tabLst>
                <a:tab pos="361950" algn="l"/>
                <a:tab pos="3505200" algn="l"/>
              </a:tabLst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	$GLOBALS[</a:t>
            </a: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'DB_DSN'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],</a:t>
            </a:r>
            <a:b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</a:b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	$GLOBALS[</a:t>
            </a: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'DB_USER'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], </a:t>
            </a:r>
            <a:b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</a:b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    	$GLOBALS[</a:t>
            </a: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'DB_PASSWD'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]</a:t>
            </a:r>
          </a:p>
          <a:p>
            <a:pPr algn="l">
              <a:lnSpc>
                <a:spcPct val="150000"/>
              </a:lnSpc>
              <a:tabLst>
                <a:tab pos="361950" algn="l"/>
                <a:tab pos="3505200" algn="l"/>
              </a:tabLst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	);    </a:t>
            </a:r>
          </a:p>
          <a:p>
            <a:pPr algn="l">
              <a:lnSpc>
                <a:spcPct val="150000"/>
              </a:lnSpc>
              <a:tabLst>
                <a:tab pos="628650" algn="l"/>
              </a:tabLst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</a:t>
            </a:r>
            <a:r>
              <a:rPr lang="pl-PL" sz="3200" b="1" dirty="0">
                <a:solidFill>
                  <a:srgbClr val="7030A0"/>
                </a:solidFill>
                <a:cs typeface="Consolas" panose="020B0609020204030204" pitchFamily="49" charset="0"/>
              </a:rPr>
              <a:t>return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200" b="1" dirty="0" err="1">
                <a:solidFill>
                  <a:srgbClr val="7030A0"/>
                </a:solidFill>
                <a:cs typeface="Consolas" panose="020B0609020204030204" pitchFamily="49" charset="0"/>
              </a:rPr>
              <a:t>new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2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PHPUnit_Extensions_Database_DB_DefaultDatabaseConnection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($</a:t>
            </a:r>
            <a:r>
              <a:rPr lang="pl-PL" sz="32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conn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 $GLOBALS[</a:t>
            </a: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'DB_NAME'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]);</a:t>
            </a:r>
          </a:p>
          <a:p>
            <a:pPr algn="l">
              <a:lnSpc>
                <a:spcPct val="150000"/>
              </a:lnSpc>
            </a:pP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90468839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29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>
          <a:xfrm>
            <a:off x="1390650" y="730251"/>
            <a:ext cx="21531263" cy="1239226"/>
          </a:xfrm>
        </p:spPr>
        <p:txBody>
          <a:bodyPr/>
          <a:lstStyle/>
          <a:p>
            <a:r>
              <a:rPr lang="pl-PL" dirty="0" err="1">
                <a:latin typeface="+mj-lt"/>
                <a:cs typeface="Consolas" panose="020B0609020204030204" pitchFamily="49" charset="0"/>
              </a:rPr>
              <a:t>getDataSet</a:t>
            </a:r>
            <a:r>
              <a:rPr lang="pl-PL" dirty="0">
                <a:latin typeface="+mj-lt"/>
                <a:cs typeface="Consolas" panose="020B0609020204030204" pitchFamily="49" charset="0"/>
              </a:rPr>
              <a:t>()</a:t>
            </a:r>
            <a:endParaRPr lang="pl-PL" dirty="0">
              <a:latin typeface="+mj-lt"/>
            </a:endParaRPr>
          </a:p>
        </p:txBody>
      </p:sp>
      <p:sp>
        <p:nvSpPr>
          <p:cNvPr id="5" name="Prostokąt 4"/>
          <p:cNvSpPr/>
          <p:nvPr/>
        </p:nvSpPr>
        <p:spPr>
          <a:xfrm>
            <a:off x="1390649" y="3617912"/>
            <a:ext cx="10440989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Metoda ta nastawia początkowy stan bazy danych (czyli ładuje fikstury do pamięci). 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>
              <a:buNone/>
            </a:pP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DBUnit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daje nam możliwość zdefiniowania naszych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fikstur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 następujących rodzajach plików: 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XML,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YAML,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CSV.</a:t>
            </a:r>
          </a:p>
        </p:txBody>
      </p:sp>
    </p:spTree>
    <p:extLst>
      <p:ext uri="{BB962C8B-B14F-4D97-AF65-F5344CB8AC3E}">
        <p14:creationId xmlns:p14="http://schemas.microsoft.com/office/powerpoint/2010/main" val="357347250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6110849"/>
            <a:ext cx="11142921" cy="1626854"/>
          </a:xfrm>
        </p:spPr>
        <p:txBody>
          <a:bodyPr/>
          <a:lstStyle/>
          <a:p>
            <a:r>
              <a:rPr lang="pl-PL" dirty="0"/>
              <a:t>Fikstury</a:t>
            </a:r>
          </a:p>
        </p:txBody>
      </p:sp>
    </p:spTree>
    <p:extLst>
      <p:ext uri="{BB962C8B-B14F-4D97-AF65-F5344CB8AC3E}">
        <p14:creationId xmlns:p14="http://schemas.microsoft.com/office/powerpoint/2010/main" val="2869723603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30</a:t>
            </a:fld>
            <a:endParaRPr lang="pl-PL" dirty="0"/>
          </a:p>
        </p:txBody>
      </p:sp>
      <p:sp>
        <p:nvSpPr>
          <p:cNvPr id="5" name="Prostokąt 4"/>
          <p:cNvSpPr/>
          <p:nvPr/>
        </p:nvSpPr>
        <p:spPr>
          <a:xfrm>
            <a:off x="1390650" y="3569787"/>
            <a:ext cx="21531263" cy="8956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7030A0"/>
                </a:solidFill>
                <a:cs typeface="Consolas" panose="020B0609020204030204" pitchFamily="49" charset="0"/>
              </a:rPr>
              <a:t>public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rgbClr val="7030A0"/>
                </a:solidFill>
                <a:cs typeface="Consolas" panose="020B0609020204030204" pitchFamily="49" charset="0"/>
              </a:rPr>
              <a:t>function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getDataSet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 {</a:t>
            </a:r>
            <a:b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</a:b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dataXML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=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this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-&gt;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createXMLDataSet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'myXmlFixture.xml'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algn="l"/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dataFlatXML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=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this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-&gt;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createFlatXmlDataSet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'mydataset.xml'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algn="l"/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dataYAML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= </a:t>
            </a:r>
            <a:r>
              <a:rPr lang="pl-PL" sz="3600" b="1" dirty="0" err="1">
                <a:solidFill>
                  <a:srgbClr val="7030A0"/>
                </a:solidFill>
                <a:cs typeface="Consolas" panose="020B0609020204030204" pitchFamily="49" charset="0"/>
              </a:rPr>
              <a:t>new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PHPUnit_Extensions_Database_DataSet_YamlDataSet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file.yml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</a:t>
            </a: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dataMysql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=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this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-&gt;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createMySQLXMLDataSet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'file.xml'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algn="l"/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csv_data_set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= </a:t>
            </a:r>
            <a:r>
              <a:rPr lang="pl-PL" sz="3600" b="1" dirty="0" err="1">
                <a:solidFill>
                  <a:srgbClr val="7030A0"/>
                </a:solidFill>
                <a:cs typeface="Consolas" panose="020B0609020204030204" pitchFamily="49" charset="0"/>
              </a:rPr>
              <a:t>new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PHPUnit_Extensions_Database_DataSet_CsvDataSet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();</a:t>
            </a:r>
            <a:b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</a:b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csv_data_set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-&gt;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addTable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guestbook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'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'file.csv'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algn="l"/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</a:t>
            </a:r>
            <a:r>
              <a:rPr lang="pl-PL" sz="3600" b="1" dirty="0">
                <a:solidFill>
                  <a:srgbClr val="7030A0"/>
                </a:solidFill>
                <a:cs typeface="Consolas" panose="020B0609020204030204" pitchFamily="49" charset="0"/>
              </a:rPr>
              <a:t>return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csv_data_set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ytuł 2"/>
          <p:cNvSpPr>
            <a:spLocks noGrp="1"/>
          </p:cNvSpPr>
          <p:nvPr>
            <p:ph type="title"/>
          </p:nvPr>
        </p:nvSpPr>
        <p:spPr>
          <a:xfrm>
            <a:off x="1390650" y="730251"/>
            <a:ext cx="21531263" cy="1239226"/>
          </a:xfrm>
        </p:spPr>
        <p:txBody>
          <a:bodyPr/>
          <a:lstStyle/>
          <a:p>
            <a:r>
              <a:rPr lang="pl-PL" dirty="0" err="1">
                <a:latin typeface="+mj-lt"/>
                <a:cs typeface="Consolas" panose="020B0609020204030204" pitchFamily="49" charset="0"/>
              </a:rPr>
              <a:t>getDataSet</a:t>
            </a:r>
            <a:r>
              <a:rPr lang="pl-PL" dirty="0">
                <a:latin typeface="+mj-lt"/>
                <a:cs typeface="Consolas" panose="020B0609020204030204" pitchFamily="49" charset="0"/>
              </a:rPr>
              <a:t>()</a:t>
            </a:r>
            <a:endParaRPr lang="pl-P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38875168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31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Format </a:t>
            </a:r>
            <a:r>
              <a:rPr lang="pl-PL" dirty="0" err="1"/>
              <a:t>MySqlXML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18461" y="3569786"/>
            <a:ext cx="105131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Jest to najwygodniejszy format do automatycznego tworzenia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fikstur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Jest to format zrzutu danych z programu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mysqldump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z włączoną flagą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--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xml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8" y="3569786"/>
            <a:ext cx="103346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2800" b="1" spc="40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mysqldump</a:t>
            </a:r>
            <a:r>
              <a:rPr lang="pl-PL" sz="2800" b="1" spc="4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--</a:t>
            </a:r>
            <a:r>
              <a:rPr lang="pl-PL" sz="2800" b="1" spc="40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xml</a:t>
            </a:r>
            <a:r>
              <a:rPr lang="pl-PL" sz="2800" b="1" spc="4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-t -u [</a:t>
            </a:r>
            <a:r>
              <a:rPr lang="pl-PL" sz="2800" b="1" spc="40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username</a:t>
            </a:r>
            <a:r>
              <a:rPr lang="pl-PL" sz="2800" b="1" spc="4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] -p [</a:t>
            </a:r>
            <a:r>
              <a:rPr lang="pl-PL" sz="2800" b="1" spc="40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database</a:t>
            </a:r>
            <a:r>
              <a:rPr lang="pl-PL" sz="2800" b="1" spc="4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] &gt; file.xml</a:t>
            </a:r>
          </a:p>
        </p:txBody>
      </p:sp>
      <p:sp>
        <p:nvSpPr>
          <p:cNvPr id="7" name="Łuk 6"/>
          <p:cNvSpPr/>
          <p:nvPr/>
        </p:nvSpPr>
        <p:spPr>
          <a:xfrm rot="2028155" flipH="1" flipV="1">
            <a:off x="14712727" y="3796002"/>
            <a:ext cx="2629215" cy="2282375"/>
          </a:xfrm>
          <a:prstGeom prst="arc">
            <a:avLst/>
          </a:prstGeom>
          <a:noFill/>
          <a:ln w="57150" cap="flat">
            <a:solidFill>
              <a:srgbClr val="D15611"/>
            </a:solidFill>
            <a:prstDash val="sysDash"/>
            <a:miter lim="400000"/>
            <a:headEnd type="none" w="med" len="med"/>
            <a:tailEnd type="triangl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8" name="Shape 593"/>
          <p:cNvSpPr/>
          <p:nvPr/>
        </p:nvSpPr>
        <p:spPr>
          <a:xfrm>
            <a:off x="15478393" y="5693315"/>
            <a:ext cx="7443520" cy="437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Flaga --</a:t>
            </a:r>
            <a:r>
              <a:rPr lang="pl-PL" altLang="pl-PL" sz="28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xml</a:t>
            </a:r>
            <a:endParaRPr lang="pl-PL" altLang="pl-PL" sz="28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6703573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32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Format </a:t>
            </a:r>
            <a:r>
              <a:rPr lang="pl-PL" dirty="0" err="1"/>
              <a:t>flat</a:t>
            </a:r>
            <a:r>
              <a:rPr lang="pl-PL" dirty="0"/>
              <a:t> XML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104409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flat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XML jest najprostszym sposobem tworzenia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fikstur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Wystarczy stworzyć plik XML z głównym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tagiem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dataset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&gt;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</p:txBody>
      </p:sp>
      <p:sp>
        <p:nvSpPr>
          <p:cNvPr id="4" name="Prostokąt 3"/>
          <p:cNvSpPr/>
          <p:nvPr/>
        </p:nvSpPr>
        <p:spPr>
          <a:xfrm>
            <a:off x="12587287" y="3617913"/>
            <a:ext cx="1033462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Każdy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jest potem traktowany jako jeden wpis do bazy danych, gdzie: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nazwa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tagu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jest nazwą tabeli,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atrybuty są nazwami kolumn w tabeli,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wartości atrybutów są wartościami wpisu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tabeli.</a:t>
            </a:r>
          </a:p>
        </p:txBody>
      </p:sp>
    </p:spTree>
    <p:extLst>
      <p:ext uri="{BB962C8B-B14F-4D97-AF65-F5344CB8AC3E}">
        <p14:creationId xmlns:p14="http://schemas.microsoft.com/office/powerpoint/2010/main" val="2746042506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33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Format </a:t>
            </a:r>
            <a:r>
              <a:rPr lang="pl-PL" dirty="0" err="1"/>
              <a:t>flat</a:t>
            </a:r>
            <a:r>
              <a:rPr lang="pl-PL" dirty="0"/>
              <a:t> XML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593850"/>
            <a:ext cx="20795582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&lt;?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xml</a:t>
            </a: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>
                <a:solidFill>
                  <a:schemeClr val="accent2"/>
                </a:solidFill>
                <a:cs typeface="Consolas" panose="020B0609020204030204" pitchFamily="49" charset="0"/>
              </a:rPr>
              <a:t>version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"1.0" </a:t>
            </a:r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charset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"utf-8" </a:t>
            </a: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?&gt;</a:t>
            </a:r>
          </a:p>
          <a:p>
            <a:pPr algn="l"/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dataset</a:t>
            </a: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lvl="1" algn="l"/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user</a:t>
            </a:r>
            <a:endParaRPr lang="pl-PL" sz="3600" b="1" dirty="0">
              <a:solidFill>
                <a:schemeClr val="accent5"/>
              </a:solidFill>
              <a:cs typeface="Consolas" panose="020B0609020204030204" pitchFamily="49" charset="0"/>
            </a:endParaRPr>
          </a:p>
          <a:p>
            <a:pPr lvl="1" indent="722313" algn="l">
              <a:tabLst>
                <a:tab pos="625475" algn="l"/>
              </a:tabLst>
            </a:pPr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date_created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"2009−01−01 00:00:00"</a:t>
            </a:r>
          </a:p>
          <a:p>
            <a:pPr lvl="2" indent="722313" algn="l"/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user_id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"1"</a:t>
            </a:r>
          </a:p>
          <a:p>
            <a:pPr lvl="2" indent="722313" algn="l"/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username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"Test1"</a:t>
            </a:r>
          </a:p>
          <a:p>
            <a:pPr lvl="2" indent="722313" algn="l"/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password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"3858f62230ac3c915f300c664312c63f" </a:t>
            </a: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/&gt;</a:t>
            </a:r>
          </a:p>
          <a:p>
            <a:pPr lvl="1" algn="l"/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lvl="1" algn="l"/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user</a:t>
            </a:r>
            <a:endParaRPr lang="pl-PL" sz="3600" b="1" dirty="0">
              <a:solidFill>
                <a:schemeClr val="accent5"/>
              </a:solidFill>
              <a:cs typeface="Consolas" panose="020B0609020204030204" pitchFamily="49" charset="0"/>
            </a:endParaRPr>
          </a:p>
          <a:p>
            <a:pPr lvl="2" indent="722313" algn="l"/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date_created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"2009−01−02 00:00:00"</a:t>
            </a:r>
          </a:p>
          <a:p>
            <a:pPr lvl="2" indent="722313" algn="l"/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user_id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"2"</a:t>
            </a:r>
          </a:p>
          <a:p>
            <a:pPr lvl="2" indent="722313" algn="l"/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username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"Test2"</a:t>
            </a:r>
          </a:p>
          <a:p>
            <a:pPr lvl="2" indent="722313" algn="l"/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password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"73cf88a0b4a18c88a3996fa3d5b69a46"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/&gt;</a:t>
            </a:r>
          </a:p>
          <a:p>
            <a:pPr algn="l"/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dataset</a:t>
            </a:r>
            <a:r>
              <a:rPr lang="pl-PL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532501493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34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Format XML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40988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Jest to drugi możliwy zapis fikstury w pliku XML. Choć jest o wiele dłuższy, to zapobiega wprowadzaniu nieświadomie wartości NULL.</a:t>
            </a:r>
          </a:p>
          <a:p>
            <a:pPr marL="571500" indent="-571500" algn="l"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Mamy główny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dataset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&gt;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w którym zawieramy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tagi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table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&gt;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 atrybutem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name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tagu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table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&gt;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zawieramy atrybuty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column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&gt;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&lt;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row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&gt;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b="1" dirty="0">
                <a:solidFill>
                  <a:schemeClr val="accent2"/>
                </a:solidFill>
              </a:rPr>
              <a:t>Kolejność wpisywania danych jest ważna!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8" y="3617913"/>
            <a:ext cx="10406062" cy="79406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&lt;?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xml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>
                <a:solidFill>
                  <a:schemeClr val="accent2"/>
                </a:solidFill>
                <a:cs typeface="Consolas" panose="020B0609020204030204" pitchFamily="49" charset="0"/>
              </a:rPr>
              <a:t>version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"1.0" 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?&gt;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dataset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table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pl-PL" sz="34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name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4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guestbook</a:t>
            </a:r>
            <a:r>
              <a:rPr lang="pl-PL" sz="34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    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column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id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column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    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column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  <a:r>
              <a:rPr lang="pl-PL" sz="34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content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column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    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column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  <a:r>
              <a:rPr lang="pl-PL" sz="34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user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column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    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column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  <a:r>
              <a:rPr lang="pl-PL" sz="34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created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column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    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row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        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1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        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Hello buddy!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        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  <a:r>
              <a:rPr lang="pl-PL" sz="34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joe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        &lt;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  <a:r>
              <a:rPr lang="pl-PL" sz="34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2010-04-24 17:15:23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value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    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row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    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table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  <a:p>
            <a:pPr algn="l"/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&lt;/</a:t>
            </a:r>
            <a:r>
              <a:rPr lang="pl-PL" sz="34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dataset</a:t>
            </a:r>
            <a:r>
              <a:rPr lang="pl-PL" sz="3400" b="1" dirty="0">
                <a:solidFill>
                  <a:schemeClr val="accent5"/>
                </a:solidFill>
                <a:cs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593491471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35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Format CSV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594943"/>
            <a:ext cx="104409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Format, w którym każda tabela musi znajdować się w osobnym pliku.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pierwszym rzędzie wpisujemy kolumny tabeli, a w następnych – wartości wpisów.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8" y="3360191"/>
            <a:ext cx="1040606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id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content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user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created</a:t>
            </a:r>
            <a:endParaRPr lang="en-US" sz="3600" b="1" dirty="0">
              <a:solidFill>
                <a:schemeClr val="accent5"/>
              </a:solidFill>
              <a:cs typeface="Consolas" panose="020B0609020204030204" pitchFamily="49" charset="0"/>
            </a:endParaRP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accent2"/>
                </a:solidFill>
                <a:cs typeface="Consolas" panose="020B0609020204030204" pitchFamily="49" charset="0"/>
              </a:rPr>
              <a:t>1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"Hello buddy!"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"joe"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"2010-04-24 17:15:23"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accent2"/>
                </a:solidFill>
                <a:cs typeface="Consolas" panose="020B0609020204030204" pitchFamily="49" charset="0"/>
              </a:rPr>
              <a:t>2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"I like it!"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"nancy"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"2010-04-26 12:14:20"</a:t>
            </a:r>
            <a:endParaRPr lang="pl-PL" sz="3600" b="1" dirty="0">
              <a:solidFill>
                <a:schemeClr val="accent6"/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837111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36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 co z kluczami obcymi?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594944"/>
            <a:ext cx="1044098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Jeśli tabele mają klucze obce, to musimy wpisywać dane w odpowiedniej kolejności (inaczej MySQL nam nie pozwoli na wpisanie danych).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Możemy też temu zapobiec dzięki zastosowaniu poniższej funkcji:</a:t>
            </a:r>
          </a:p>
        </p:txBody>
      </p:sp>
      <p:sp>
        <p:nvSpPr>
          <p:cNvPr id="6" name="Prostokąt 5"/>
          <p:cNvSpPr/>
          <p:nvPr/>
        </p:nvSpPr>
        <p:spPr>
          <a:xfrm>
            <a:off x="4976896" y="7559504"/>
            <a:ext cx="1444290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$conn-&gt;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getConnection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()-&gt;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query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"set </a:t>
            </a:r>
            <a:r>
              <a:rPr lang="en-US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foreign_key_checks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=0"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b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</a:b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$conn-&gt;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getConnection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()-&gt;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query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"set </a:t>
            </a:r>
            <a:r>
              <a:rPr lang="en-US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foreign_key_checks</a:t>
            </a:r>
            <a:r>
              <a:rPr lang="en-US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=1"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endParaRPr lang="pl-PL" sz="3600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  <p:sp>
        <p:nvSpPr>
          <p:cNvPr id="7" name="Łuk 6"/>
          <p:cNvSpPr/>
          <p:nvPr/>
        </p:nvSpPr>
        <p:spPr>
          <a:xfrm rot="17247198">
            <a:off x="18460211" y="6096773"/>
            <a:ext cx="1726292" cy="1444671"/>
          </a:xfrm>
          <a:custGeom>
            <a:avLst/>
            <a:gdLst>
              <a:gd name="connsiteX0" fmla="*/ 1664208 w 3328416"/>
              <a:gd name="connsiteY0" fmla="*/ 0 h 2889339"/>
              <a:gd name="connsiteX1" fmla="*/ 2755165 w 3328416"/>
              <a:gd name="connsiteY1" fmla="*/ 353714 h 2889339"/>
              <a:gd name="connsiteX2" fmla="*/ 3328416 w 3328416"/>
              <a:gd name="connsiteY2" fmla="*/ 1444671 h 2889339"/>
              <a:gd name="connsiteX3" fmla="*/ 1664208 w 3328416"/>
              <a:gd name="connsiteY3" fmla="*/ 1444670 h 2889339"/>
              <a:gd name="connsiteX4" fmla="*/ 1664208 w 3328416"/>
              <a:gd name="connsiteY4" fmla="*/ 0 h 2889339"/>
              <a:gd name="connsiteX0" fmla="*/ 1664208 w 3328416"/>
              <a:gd name="connsiteY0" fmla="*/ 0 h 2889339"/>
              <a:gd name="connsiteX1" fmla="*/ 2755165 w 3328416"/>
              <a:gd name="connsiteY1" fmla="*/ 353714 h 2889339"/>
              <a:gd name="connsiteX2" fmla="*/ 3328416 w 3328416"/>
              <a:gd name="connsiteY2" fmla="*/ 1444671 h 2889339"/>
              <a:gd name="connsiteX0" fmla="*/ 0 w 1726292"/>
              <a:gd name="connsiteY0" fmla="*/ 0 h 1444671"/>
              <a:gd name="connsiteX1" fmla="*/ 1090957 w 1726292"/>
              <a:gd name="connsiteY1" fmla="*/ 353714 h 1444671"/>
              <a:gd name="connsiteX2" fmla="*/ 1664208 w 1726292"/>
              <a:gd name="connsiteY2" fmla="*/ 1444671 h 1444671"/>
              <a:gd name="connsiteX3" fmla="*/ 0 w 1726292"/>
              <a:gd name="connsiteY3" fmla="*/ 1444670 h 1444671"/>
              <a:gd name="connsiteX4" fmla="*/ 0 w 1726292"/>
              <a:gd name="connsiteY4" fmla="*/ 0 h 1444671"/>
              <a:gd name="connsiteX0" fmla="*/ 0 w 1726292"/>
              <a:gd name="connsiteY0" fmla="*/ 0 h 1444671"/>
              <a:gd name="connsiteX1" fmla="*/ 1090957 w 1726292"/>
              <a:gd name="connsiteY1" fmla="*/ 353714 h 1444671"/>
              <a:gd name="connsiteX2" fmla="*/ 1726292 w 1726292"/>
              <a:gd name="connsiteY2" fmla="*/ 1374703 h 1444671"/>
              <a:gd name="connsiteX0" fmla="*/ 0 w 1726292"/>
              <a:gd name="connsiteY0" fmla="*/ 0 h 1444671"/>
              <a:gd name="connsiteX1" fmla="*/ 1090957 w 1726292"/>
              <a:gd name="connsiteY1" fmla="*/ 353714 h 1444671"/>
              <a:gd name="connsiteX2" fmla="*/ 1664208 w 1726292"/>
              <a:gd name="connsiteY2" fmla="*/ 1444671 h 1444671"/>
              <a:gd name="connsiteX3" fmla="*/ 0 w 1726292"/>
              <a:gd name="connsiteY3" fmla="*/ 1444670 h 1444671"/>
              <a:gd name="connsiteX4" fmla="*/ 0 w 1726292"/>
              <a:gd name="connsiteY4" fmla="*/ 0 h 1444671"/>
              <a:gd name="connsiteX0" fmla="*/ 0 w 1726292"/>
              <a:gd name="connsiteY0" fmla="*/ 0 h 1444671"/>
              <a:gd name="connsiteX1" fmla="*/ 1090957 w 1726292"/>
              <a:gd name="connsiteY1" fmla="*/ 353714 h 1444671"/>
              <a:gd name="connsiteX2" fmla="*/ 1726292 w 1726292"/>
              <a:gd name="connsiteY2" fmla="*/ 1374703 h 1444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26292" h="1444671" stroke="0" extrusionOk="0">
                <a:moveTo>
                  <a:pt x="0" y="0"/>
                </a:moveTo>
                <a:cubicBezTo>
                  <a:pt x="400857" y="0"/>
                  <a:pt x="788246" y="125600"/>
                  <a:pt x="1090957" y="353714"/>
                </a:cubicBezTo>
                <a:cubicBezTo>
                  <a:pt x="1455079" y="628105"/>
                  <a:pt x="1664208" y="1026100"/>
                  <a:pt x="1664208" y="1444671"/>
                </a:cubicBezTo>
                <a:lnTo>
                  <a:pt x="0" y="1444670"/>
                </a:lnTo>
                <a:lnTo>
                  <a:pt x="0" y="0"/>
                </a:lnTo>
                <a:close/>
              </a:path>
              <a:path w="1726292" h="1444671" fill="none">
                <a:moveTo>
                  <a:pt x="0" y="0"/>
                </a:moveTo>
                <a:cubicBezTo>
                  <a:pt x="400857" y="0"/>
                  <a:pt x="788246" y="125600"/>
                  <a:pt x="1090957" y="353714"/>
                </a:cubicBezTo>
                <a:cubicBezTo>
                  <a:pt x="1455079" y="628105"/>
                  <a:pt x="1541314" y="795678"/>
                  <a:pt x="1726292" y="1374703"/>
                </a:cubicBezTo>
              </a:path>
            </a:pathLst>
          </a:cu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8" name="Shape 593"/>
          <p:cNvSpPr/>
          <p:nvPr/>
        </p:nvSpPr>
        <p:spPr>
          <a:xfrm>
            <a:off x="20219265" y="5966612"/>
            <a:ext cx="4859864" cy="437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Wyłączy błędy</a:t>
            </a:r>
            <a:endParaRPr lang="pl-PL" altLang="pl-PL" sz="2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9" name="Łuk 8"/>
          <p:cNvSpPr/>
          <p:nvPr/>
        </p:nvSpPr>
        <p:spPr>
          <a:xfrm rot="10800000">
            <a:off x="18555057" y="8904090"/>
            <a:ext cx="3328416" cy="2889339"/>
          </a:xfrm>
          <a:prstGeom prst="arc">
            <a:avLst/>
          </a:prstGeom>
          <a:noFill/>
          <a:ln w="57150" cap="flat">
            <a:solidFill>
              <a:srgbClr val="D15611"/>
            </a:solidFill>
            <a:prstDash val="sysDash"/>
            <a:miter lim="400000"/>
            <a:headEnd type="none" w="med" len="med"/>
            <a:tailEnd type="triangl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0" name="Shape 593"/>
          <p:cNvSpPr/>
          <p:nvPr/>
        </p:nvSpPr>
        <p:spPr>
          <a:xfrm>
            <a:off x="20219265" y="11528655"/>
            <a:ext cx="2702647" cy="473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Włączy błędy</a:t>
            </a:r>
            <a:endParaRPr lang="pl-PL" altLang="pl-PL" sz="2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44226778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37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Testowanie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1044098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Podczas testowania musimy pamiętać,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aby stworzyć połączenie do testowej bazy danych, a nie do produkcyjnej.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Możemy mieć po prostu osobny plik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connection_test.php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używany tylko do testów. </a:t>
            </a:r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7376" y="3617913"/>
            <a:ext cx="9272337" cy="695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287877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38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Czas na zadania</a:t>
            </a:r>
          </a:p>
        </p:txBody>
      </p:sp>
      <p:sp>
        <p:nvSpPr>
          <p:cNvPr id="4" name="Prostokąt 3"/>
          <p:cNvSpPr/>
          <p:nvPr/>
        </p:nvSpPr>
        <p:spPr>
          <a:xfrm>
            <a:off x="1390650" y="3594944"/>
            <a:ext cx="219441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Przeróbcie ćwiczenia z drugiego dnia znajdujące się w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katalogu 1_Testowanie_baz_danych.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17810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Fikstury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1044098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Fikstury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umożliwiają uruchamianie testów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odpowiednim stanie naszej aplikacji.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Polegają na włączeniu odpowiednich funkcji przed uruchomieniem i po uruchomieniu każdego testu lub klasy testów.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Tworzymy je jako metody typu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protected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189636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5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latin typeface="+mj-lt"/>
                <a:cs typeface="Consolas" panose="020B0609020204030204" pitchFamily="49" charset="0"/>
              </a:rPr>
              <a:t>setUp</a:t>
            </a:r>
            <a:r>
              <a:rPr lang="pl-PL" dirty="0">
                <a:latin typeface="+mj-lt"/>
                <a:cs typeface="Consolas" panose="020B0609020204030204" pitchFamily="49" charset="0"/>
              </a:rPr>
              <a:t>() </a:t>
            </a:r>
            <a:r>
              <a:rPr lang="pl-PL" dirty="0">
                <a:latin typeface="+mj-lt"/>
              </a:rPr>
              <a:t>i </a:t>
            </a:r>
            <a:r>
              <a:rPr lang="pl-PL" dirty="0" err="1">
                <a:latin typeface="+mj-lt"/>
                <a:cs typeface="Consolas" panose="020B0609020204030204" pitchFamily="49" charset="0"/>
              </a:rPr>
              <a:t>tearDown</a:t>
            </a:r>
            <a:r>
              <a:rPr lang="pl-PL" dirty="0">
                <a:latin typeface="+mj-lt"/>
                <a:cs typeface="Consolas" panose="020B0609020204030204" pitchFamily="49" charset="0"/>
              </a:rPr>
              <a:t>()</a:t>
            </a:r>
            <a:endParaRPr lang="pl-PL" dirty="0">
              <a:latin typeface="+mj-lt"/>
            </a:endParaRP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4098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Funkcje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setUp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()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tearDown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()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są włączane przed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uruchomieniem i po uruchomieniu każdej funkcji testującej. 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Zazwyczaj tworzymy w nich obiekty,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które będziemy testować.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7" y="3552969"/>
            <a:ext cx="11355555" cy="7971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3200" b="1" dirty="0">
                <a:solidFill>
                  <a:srgbClr val="7030A0"/>
                </a:solidFill>
                <a:cs typeface="Consolas" panose="020B0609020204030204" pitchFamily="49" charset="0"/>
              </a:rPr>
              <a:t>protected function </a:t>
            </a:r>
            <a:r>
              <a:rPr lang="en-US" sz="32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setUp</a:t>
            </a:r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</a:t>
            </a:r>
          </a:p>
          <a:p>
            <a:pPr algn="l"/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200" b="1" dirty="0" err="1">
                <a:solidFill>
                  <a:srgbClr val="7030A0"/>
                </a:solidFill>
                <a:cs typeface="Consolas" panose="020B0609020204030204" pitchFamily="49" charset="0"/>
              </a:rPr>
              <a:t>parent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::</a:t>
            </a:r>
            <a:r>
              <a:rPr lang="pl-PL" sz="32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setUp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();</a:t>
            </a:r>
          </a:p>
          <a:p>
            <a:pPr algn="l"/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$</a:t>
            </a:r>
            <a:r>
              <a:rPr lang="pl-PL" sz="32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this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-&gt;</a:t>
            </a:r>
            <a:r>
              <a:rPr lang="pl-PL" sz="32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testUser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= </a:t>
            </a:r>
            <a:r>
              <a:rPr lang="pl-PL" sz="32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UserManager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::</a:t>
            </a:r>
            <a:r>
              <a:rPr lang="pl-PL" sz="32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createUser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();</a:t>
            </a:r>
            <a:endParaRPr lang="en-US" sz="32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  <a:endParaRPr lang="pl-PL" sz="32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endParaRPr lang="pl-PL" sz="32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200" b="1" dirty="0">
                <a:solidFill>
                  <a:srgbClr val="7030A0"/>
                </a:solidFill>
                <a:cs typeface="Consolas" panose="020B0609020204030204" pitchFamily="49" charset="0"/>
              </a:rPr>
              <a:t>protected function </a:t>
            </a:r>
            <a:r>
              <a:rPr lang="en-US" sz="32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tearDown</a:t>
            </a:r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</a:t>
            </a:r>
          </a:p>
          <a:p>
            <a:pPr algn="l"/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</a:t>
            </a:r>
            <a:r>
              <a:rPr lang="pl-PL" sz="32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this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-&gt;</a:t>
            </a:r>
            <a:r>
              <a:rPr lang="pl-PL" sz="32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testUser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= </a:t>
            </a:r>
            <a:r>
              <a:rPr lang="pl-PL" sz="32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null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;</a:t>
            </a:r>
            <a:endParaRPr lang="en-US" sz="32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200" b="1" dirty="0" err="1">
                <a:solidFill>
                  <a:srgbClr val="7030A0"/>
                </a:solidFill>
                <a:cs typeface="Consolas" panose="020B0609020204030204" pitchFamily="49" charset="0"/>
              </a:rPr>
              <a:t>parent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::</a:t>
            </a:r>
            <a:r>
              <a:rPr lang="pl-PL" sz="32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tearDown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();</a:t>
            </a:r>
            <a:endParaRPr lang="en-US" sz="32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  <a:endParaRPr lang="pl-PL" sz="32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200" b="1" dirty="0">
                <a:solidFill>
                  <a:srgbClr val="7030A0"/>
                </a:solidFill>
                <a:cs typeface="Consolas" panose="020B0609020204030204" pitchFamily="49" charset="0"/>
              </a:rPr>
              <a:t>public </a:t>
            </a:r>
            <a:r>
              <a:rPr lang="pl-PL" sz="3200" b="1" dirty="0" err="1">
                <a:solidFill>
                  <a:srgbClr val="7030A0"/>
                </a:solidFill>
                <a:cs typeface="Consolas" panose="020B0609020204030204" pitchFamily="49" charset="0"/>
              </a:rPr>
              <a:t>function</a:t>
            </a:r>
            <a:r>
              <a:rPr lang="pl-PL" sz="3200" b="1" dirty="0">
                <a:solidFill>
                  <a:srgbClr val="7030A0"/>
                </a:solidFill>
                <a:cs typeface="Consolas" panose="020B0609020204030204" pitchFamily="49" charset="0"/>
              </a:rPr>
              <a:t> </a:t>
            </a:r>
            <a:r>
              <a:rPr lang="pl-PL" sz="32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testSetUpName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(){</a:t>
            </a:r>
          </a:p>
          <a:p>
            <a:pPr algn="l"/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$</a:t>
            </a:r>
            <a:r>
              <a:rPr lang="pl-PL" sz="32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this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-&gt;</a:t>
            </a:r>
            <a:r>
              <a:rPr lang="pl-PL" sz="32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testUser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-&gt;</a:t>
            </a:r>
            <a:r>
              <a:rPr lang="pl-PL" sz="32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setName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"Wojtek"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$</a:t>
            </a:r>
            <a:r>
              <a:rPr lang="pl-PL" sz="32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this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-&gt;</a:t>
            </a:r>
            <a:r>
              <a:rPr lang="pl-PL" sz="32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assertEquals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($</a:t>
            </a:r>
            <a:r>
              <a:rPr lang="pl-PL" sz="32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this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-&gt;</a:t>
            </a:r>
            <a:r>
              <a:rPr lang="pl-PL" sz="32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testUser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-&gt;</a:t>
            </a:r>
            <a:r>
              <a:rPr lang="pl-PL" sz="32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getName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(), </a:t>
            </a:r>
            <a:r>
              <a:rPr lang="pl-PL" sz="3200" b="1" dirty="0">
                <a:solidFill>
                  <a:schemeClr val="accent6"/>
                </a:solidFill>
                <a:cs typeface="Consolas" panose="020B0609020204030204" pitchFamily="49" charset="0"/>
              </a:rPr>
              <a:t>"Wojtek"</a:t>
            </a:r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algn="l"/>
            <a:r>
              <a:rPr lang="pl-PL" sz="32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  <a:endParaRPr lang="en-US" sz="32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54202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6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>
          <a:xfrm>
            <a:off x="-216564" y="730251"/>
            <a:ext cx="25194127" cy="1239226"/>
          </a:xfrm>
        </p:spPr>
        <p:txBody>
          <a:bodyPr/>
          <a:lstStyle/>
          <a:p>
            <a:r>
              <a:rPr lang="pl-PL" dirty="0" err="1">
                <a:latin typeface="+mj-lt"/>
                <a:cs typeface="Consolas" panose="020B0609020204030204" pitchFamily="49" charset="0"/>
              </a:rPr>
              <a:t>setUpBeforeClass</a:t>
            </a:r>
            <a:r>
              <a:rPr lang="pl-PL" dirty="0">
                <a:latin typeface="+mj-lt"/>
                <a:cs typeface="Consolas" panose="020B0609020204030204" pitchFamily="49" charset="0"/>
              </a:rPr>
              <a:t>() </a:t>
            </a:r>
            <a:r>
              <a:rPr lang="pl-PL" dirty="0">
                <a:latin typeface="+mj-lt"/>
              </a:rPr>
              <a:t>i </a:t>
            </a:r>
            <a:r>
              <a:rPr lang="pl-PL" dirty="0" err="1">
                <a:latin typeface="+mj-lt"/>
                <a:cs typeface="Consolas" panose="020B0609020204030204" pitchFamily="49" charset="0"/>
              </a:rPr>
              <a:t>tearDownAfterClass</a:t>
            </a:r>
            <a:r>
              <a:rPr lang="pl-PL" dirty="0">
                <a:latin typeface="+mj-lt"/>
                <a:cs typeface="Consolas" panose="020B0609020204030204" pitchFamily="49" charset="0"/>
              </a:rPr>
              <a:t>()</a:t>
            </a:r>
            <a:endParaRPr lang="pl-PL" dirty="0">
              <a:latin typeface="+mj-lt"/>
            </a:endParaRPr>
          </a:p>
        </p:txBody>
      </p:sp>
      <p:sp>
        <p:nvSpPr>
          <p:cNvPr id="5" name="Prostokąt 4"/>
          <p:cNvSpPr/>
          <p:nvPr/>
        </p:nvSpPr>
        <p:spPr>
          <a:xfrm>
            <a:off x="1390650" y="3545724"/>
            <a:ext cx="21531263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943475" algn="l" defTabSz="846138"/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protected </a:t>
            </a:r>
            <a:r>
              <a:rPr lang="pl-PL" sz="3600" b="1" dirty="0" err="1">
                <a:solidFill>
                  <a:srgbClr val="7030A0"/>
                </a:solidFill>
                <a:cs typeface="Consolas" panose="020B0609020204030204" pitchFamily="49" charset="0"/>
              </a:rPr>
              <a:t>static</a:t>
            </a:r>
            <a:r>
              <a:rPr lang="pl-PL" sz="3600" b="1" dirty="0">
                <a:solidFill>
                  <a:srgbClr val="7030A0"/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function </a:t>
            </a:r>
            <a:r>
              <a:rPr lang="en-US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setUpBeforeClass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</a:t>
            </a:r>
          </a:p>
          <a:p>
            <a:pPr marL="4943475" algn="l" defTabSz="846138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{</a:t>
            </a:r>
          </a:p>
          <a:p>
            <a:pPr marL="4943475" algn="l" defTabSz="846138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UserManager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::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CreateDBConnection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($host,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usr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 $pass,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db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  <a:endParaRPr lang="en-US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4943475" algn="l" defTabSz="846138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4943475" algn="l" defTabSz="846138"/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4943475" algn="l" defTabSz="846138"/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protected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rgbClr val="7030A0"/>
                </a:solidFill>
                <a:cs typeface="Consolas" panose="020B0609020204030204" pitchFamily="49" charset="0"/>
              </a:rPr>
              <a:t>static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function </a:t>
            </a:r>
            <a:r>
              <a:rPr lang="en-US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tearDownAfterClass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</a:t>
            </a:r>
          </a:p>
          <a:p>
            <a:pPr marL="4943475" algn="l" defTabSz="846138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{</a:t>
            </a:r>
          </a:p>
          <a:p>
            <a:pPr marL="4943475" algn="l" defTabSz="846138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UserManager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::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CloseDBConnecction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;</a:t>
            </a:r>
            <a:endParaRPr lang="en-US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marL="4943475" algn="l" defTabSz="846138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789557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7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Stan globalny podczas testów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40988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Często części naszej aplikacji opierają się na stanie globalnym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(zmienne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$_SESSION, $_GET, $_POST, …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Ogółem powinniśmy się wystrzegać bazowania na tej komunikacji w testach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(szczególnie jednostkowych).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Taka komunikacja powoduje wiele błędów, które później trudno znaleźć.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8" y="3617913"/>
            <a:ext cx="1015239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Aby korzystać ze zmiennych globalnych,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musimy w naszej klasie testów nastawić odpowiednią zmienną:</a:t>
            </a:r>
          </a:p>
        </p:txBody>
      </p:sp>
      <p:sp>
        <p:nvSpPr>
          <p:cNvPr id="7" name="Prostokąt 6"/>
          <p:cNvSpPr/>
          <p:nvPr/>
        </p:nvSpPr>
        <p:spPr>
          <a:xfrm>
            <a:off x="12587288" y="5556905"/>
            <a:ext cx="104060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 err="1">
                <a:solidFill>
                  <a:srgbClr val="7030A0"/>
                </a:solidFill>
                <a:cs typeface="Consolas" panose="020B0609020204030204" pitchFamily="49" charset="0"/>
              </a:rPr>
              <a:t>protected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$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backupGlobals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= </a:t>
            </a:r>
            <a:r>
              <a:rPr lang="pl-PL" sz="3600" b="1" dirty="0">
                <a:solidFill>
                  <a:schemeClr val="bg1">
                    <a:lumMod val="50000"/>
                  </a:schemeClr>
                </a:solidFill>
                <a:cs typeface="Consolas" panose="020B0609020204030204" pitchFamily="49" charset="0"/>
              </a:rPr>
              <a:t>[</a:t>
            </a:r>
            <a:r>
              <a:rPr lang="pl-PL" sz="3600" b="1" dirty="0">
                <a:solidFill>
                  <a:schemeClr val="accent6">
                    <a:lumMod val="75000"/>
                  </a:schemeClr>
                </a:solidFill>
                <a:cs typeface="Consolas" panose="020B0609020204030204" pitchFamily="49" charset="0"/>
              </a:rPr>
              <a:t>'</a:t>
            </a:r>
            <a:r>
              <a:rPr lang="pl-PL" sz="3600" b="1" dirty="0" err="1">
                <a:solidFill>
                  <a:schemeClr val="accent6">
                    <a:lumMod val="75000"/>
                  </a:schemeClr>
                </a:solidFill>
                <a:cs typeface="Consolas" panose="020B0609020204030204" pitchFamily="49" charset="0"/>
              </a:rPr>
              <a:t>globalVariable</a:t>
            </a:r>
            <a:r>
              <a:rPr lang="pl-PL" sz="3600" b="1" dirty="0">
                <a:solidFill>
                  <a:schemeClr val="accent6">
                    <a:lumMod val="75000"/>
                  </a:schemeClr>
                </a:solidFill>
                <a:cs typeface="Consolas" panose="020B0609020204030204" pitchFamily="49" charset="0"/>
              </a:rPr>
              <a:t>'</a:t>
            </a:r>
            <a:r>
              <a:rPr lang="pl-PL" sz="3600" b="1" dirty="0">
                <a:solidFill>
                  <a:schemeClr val="bg1">
                    <a:lumMod val="50000"/>
                  </a:schemeClr>
                </a:solidFill>
                <a:cs typeface="Consolas" panose="020B0609020204030204" pitchFamily="49" charset="0"/>
              </a:rPr>
              <a:t>]; </a:t>
            </a:r>
          </a:p>
        </p:txBody>
      </p:sp>
      <p:sp>
        <p:nvSpPr>
          <p:cNvPr id="8" name="Prostokąt 7"/>
          <p:cNvSpPr/>
          <p:nvPr/>
        </p:nvSpPr>
        <p:spPr>
          <a:xfrm>
            <a:off x="12587288" y="6911202"/>
            <a:ext cx="104060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Możemy wtedy w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fiksturach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uzupełniać odpowiednie części w tych zmiennych.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Np.: </a:t>
            </a:r>
          </a:p>
        </p:txBody>
      </p:sp>
      <p:sp>
        <p:nvSpPr>
          <p:cNvPr id="9" name="Prostokąt 8"/>
          <p:cNvSpPr/>
          <p:nvPr/>
        </p:nvSpPr>
        <p:spPr>
          <a:xfrm>
            <a:off x="12587288" y="8812074"/>
            <a:ext cx="104060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3600" b="1" dirty="0">
                <a:solidFill>
                  <a:srgbClr val="7030A0"/>
                </a:solidFill>
                <a:latin typeface="+mj-lt"/>
                <a:cs typeface="Consolas" panose="020B0609020204030204" pitchFamily="49" charset="0"/>
              </a:rPr>
              <a:t>protected function 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nsolas" panose="020B0609020204030204" pitchFamily="49" charset="0"/>
              </a:rPr>
              <a:t>setUp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latin typeface="+mj-lt"/>
                <a:cs typeface="Consolas" panose="020B0609020204030204" pitchFamily="49" charset="0"/>
              </a:rPr>
              <a:t>()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latin typeface="+mj-lt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latin typeface="+mj-lt"/>
                <a:cs typeface="Consolas" panose="020B0609020204030204" pitchFamily="49" charset="0"/>
              </a:rPr>
              <a:t>    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latin typeface="+mj-lt"/>
                <a:cs typeface="Consolas" panose="020B0609020204030204" pitchFamily="49" charset="0"/>
              </a:rPr>
              <a:t>$_POST[</a:t>
            </a:r>
            <a:r>
              <a:rPr lang="en-US" sz="3600" b="1" dirty="0">
                <a:solidFill>
                  <a:schemeClr val="accent6"/>
                </a:solidFill>
                <a:latin typeface="+mj-lt"/>
                <a:cs typeface="Consolas" panose="020B0609020204030204" pitchFamily="49" charset="0"/>
              </a:rPr>
              <a:t>"</a:t>
            </a:r>
            <a:r>
              <a:rPr lang="en-US" sz="3600" b="1" dirty="0" err="1">
                <a:solidFill>
                  <a:schemeClr val="accent6"/>
                </a:solidFill>
                <a:latin typeface="+mj-lt"/>
                <a:cs typeface="Consolas" panose="020B0609020204030204" pitchFamily="49" charset="0"/>
              </a:rPr>
              <a:t>userId</a:t>
            </a:r>
            <a:r>
              <a:rPr lang="en-US" sz="3600" b="1" dirty="0">
                <a:solidFill>
                  <a:schemeClr val="accent6"/>
                </a:solidFill>
                <a:latin typeface="+mj-lt"/>
                <a:cs typeface="Consolas" panose="020B0609020204030204" pitchFamily="49" charset="0"/>
              </a:rPr>
              <a:t>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latin typeface="+mj-lt"/>
                <a:cs typeface="Consolas" panose="020B0609020204030204" pitchFamily="49" charset="0"/>
              </a:rPr>
              <a:t>] = </a:t>
            </a:r>
            <a:r>
              <a:rPr lang="en-US" sz="3600" b="1" dirty="0">
                <a:solidFill>
                  <a:schemeClr val="accent2"/>
                </a:solidFill>
                <a:latin typeface="+mj-lt"/>
                <a:cs typeface="Consolas" panose="020B0609020204030204" pitchFamily="49" charset="0"/>
              </a:rPr>
              <a:t>1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latin typeface="+mj-lt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latin typeface="+mj-lt"/>
                <a:cs typeface="Consolas" panose="020B0609020204030204" pitchFamily="49" charset="0"/>
              </a:rPr>
              <a:t>}</a:t>
            </a:r>
            <a:endParaRPr lang="pl-PL" sz="3600" b="1" dirty="0">
              <a:solidFill>
                <a:schemeClr val="bg2">
                  <a:lumMod val="50000"/>
                </a:schemeClr>
              </a:solidFill>
              <a:latin typeface="+mj-lt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19405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701776"/>
            <a:ext cx="11142921" cy="1626854"/>
          </a:xfrm>
        </p:spPr>
        <p:txBody>
          <a:bodyPr/>
          <a:lstStyle/>
          <a:p>
            <a:r>
              <a:rPr lang="pl-PL" dirty="0"/>
              <a:t>Uruchamianie testów</a:t>
            </a:r>
          </a:p>
        </p:txBody>
      </p:sp>
    </p:spTree>
    <p:extLst>
      <p:ext uri="{BB962C8B-B14F-4D97-AF65-F5344CB8AC3E}">
        <p14:creationId xmlns:p14="http://schemas.microsoft.com/office/powerpoint/2010/main" val="350585321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9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Uruchamianie testów z konsoli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49" y="3618420"/>
            <a:ext cx="2167462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Jeżeli z komendą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podamy tylko katalog, to zostaną wczytane wszystkie pliki z tego katalogu i uruchomione wszystkie klasy dziedziczące po klasach testów.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Możemy jednak wyszczególnić plik testów albo całe grupy testów, które mają być uruchomione (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TestSuites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904510688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8724</TotalTime>
  <Words>1665</Words>
  <Application>Microsoft Office PowerPoint</Application>
  <PresentationFormat>Niestandardowy</PresentationFormat>
  <Paragraphs>366</Paragraphs>
  <Slides>38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8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38</vt:i4>
      </vt:variant>
    </vt:vector>
  </HeadingPairs>
  <TitlesOfParts>
    <vt:vector size="47" baseType="lpstr">
      <vt:lpstr>Adelle Basic Bold</vt:lpstr>
      <vt:lpstr>Arial</vt:lpstr>
      <vt:lpstr>Calibri</vt:lpstr>
      <vt:lpstr>Consolas</vt:lpstr>
      <vt:lpstr>Gill Sans</vt:lpstr>
      <vt:lpstr>Lucida Grande</vt:lpstr>
      <vt:lpstr>Open Sans</vt:lpstr>
      <vt:lpstr>Wingdings</vt:lpstr>
      <vt:lpstr>White</vt:lpstr>
      <vt:lpstr>Testowanie w PHP</vt:lpstr>
      <vt:lpstr>Plan</vt:lpstr>
      <vt:lpstr>Fikstury</vt:lpstr>
      <vt:lpstr>Fikstury</vt:lpstr>
      <vt:lpstr>setUp() i tearDown()</vt:lpstr>
      <vt:lpstr>setUpBeforeClass() i tearDownAfterClass()</vt:lpstr>
      <vt:lpstr>Stan globalny podczas testów</vt:lpstr>
      <vt:lpstr>Uruchamianie testów</vt:lpstr>
      <vt:lpstr>Uruchamianie testów z konsoli</vt:lpstr>
      <vt:lpstr>Możliwy output z testów</vt:lpstr>
      <vt:lpstr>Najważniejsze opcje konsolowe</vt:lpstr>
      <vt:lpstr>Opcje pokrycia kodu</vt:lpstr>
      <vt:lpstr>Organizacja  i konfiguracja testów</vt:lpstr>
      <vt:lpstr>Plik konfiguracyjny testów</vt:lpstr>
      <vt:lpstr>Atrybuty tagu phpunit</vt:lpstr>
      <vt:lpstr>Przykładowy plik konfiguracji</vt:lpstr>
      <vt:lpstr>Scenariusze – test suites</vt:lpstr>
      <vt:lpstr>Przykładowy test suite</vt:lpstr>
      <vt:lpstr>Uruchamianie test suitu</vt:lpstr>
      <vt:lpstr>Tag &lt;php&gt;</vt:lpstr>
      <vt:lpstr>Testowanie bazy danych</vt:lpstr>
      <vt:lpstr>Testowanie bazy danych</vt:lpstr>
      <vt:lpstr>Dlaczego nie używamy bazy danych?</vt:lpstr>
      <vt:lpstr>Instalacja DbUnit</vt:lpstr>
      <vt:lpstr>DbUnit</vt:lpstr>
      <vt:lpstr>Testowanie przy pomocy DbUnit</vt:lpstr>
      <vt:lpstr>Jak trzymać informacje dotyczące połączenia?</vt:lpstr>
      <vt:lpstr>getConnection()</vt:lpstr>
      <vt:lpstr>getDataSet()</vt:lpstr>
      <vt:lpstr>getDataSet()</vt:lpstr>
      <vt:lpstr>Format MySqlXML</vt:lpstr>
      <vt:lpstr>Format flat XML</vt:lpstr>
      <vt:lpstr>Format flat XML</vt:lpstr>
      <vt:lpstr>Format XML</vt:lpstr>
      <vt:lpstr>Format CSV</vt:lpstr>
      <vt:lpstr>A co z kluczami obcymi?</vt:lpstr>
      <vt:lpstr>Testowanie</vt:lpstr>
      <vt:lpstr>Czas na zadania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bartek</dc:creator>
  <cp:lastModifiedBy>Piotr Dul</cp:lastModifiedBy>
  <cp:revision>773</cp:revision>
  <dcterms:modified xsi:type="dcterms:W3CDTF">2016-11-28T12:42:39Z</dcterms:modified>
</cp:coreProperties>
</file>